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2" r:id="rId1"/>
  </p:sldMasterIdLst>
  <p:notesMasterIdLst>
    <p:notesMasterId r:id="rId38"/>
  </p:notesMasterIdLst>
  <p:handoutMasterIdLst>
    <p:handoutMasterId r:id="rId39"/>
  </p:handoutMasterIdLst>
  <p:sldIdLst>
    <p:sldId id="378" r:id="rId2"/>
    <p:sldId id="597" r:id="rId3"/>
    <p:sldId id="605" r:id="rId4"/>
    <p:sldId id="662" r:id="rId5"/>
    <p:sldId id="554" r:id="rId6"/>
    <p:sldId id="634" r:id="rId7"/>
    <p:sldId id="664" r:id="rId8"/>
    <p:sldId id="663" r:id="rId9"/>
    <p:sldId id="669" r:id="rId10"/>
    <p:sldId id="635" r:id="rId11"/>
    <p:sldId id="667" r:id="rId12"/>
    <p:sldId id="574" r:id="rId13"/>
    <p:sldId id="652" r:id="rId14"/>
    <p:sldId id="668" r:id="rId15"/>
    <p:sldId id="671" r:id="rId16"/>
    <p:sldId id="573" r:id="rId17"/>
    <p:sldId id="636" r:id="rId18"/>
    <p:sldId id="637" r:id="rId19"/>
    <p:sldId id="651" r:id="rId20"/>
    <p:sldId id="638" r:id="rId21"/>
    <p:sldId id="672" r:id="rId22"/>
    <p:sldId id="673" r:id="rId23"/>
    <p:sldId id="674" r:id="rId24"/>
    <p:sldId id="675" r:id="rId25"/>
    <p:sldId id="677" r:id="rId26"/>
    <p:sldId id="676" r:id="rId27"/>
    <p:sldId id="639" r:id="rId28"/>
    <p:sldId id="640" r:id="rId29"/>
    <p:sldId id="682" r:id="rId30"/>
    <p:sldId id="657" r:id="rId31"/>
    <p:sldId id="688" r:id="rId32"/>
    <p:sldId id="683" r:id="rId33"/>
    <p:sldId id="684" r:id="rId34"/>
    <p:sldId id="685" r:id="rId35"/>
    <p:sldId id="686" r:id="rId36"/>
    <p:sldId id="687" r:id="rId37"/>
  </p:sldIdLst>
  <p:sldSz cx="9144000" cy="6858000" type="overhead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>
          <p15:clr>
            <a:srgbClr val="A4A3A4"/>
          </p15:clr>
        </p15:guide>
        <p15:guide id="2" pos="5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66"/>
    <a:srgbClr val="FF99FF"/>
    <a:srgbClr val="E2F4E7"/>
    <a:srgbClr val="FFFF00"/>
    <a:srgbClr val="B0FFF8"/>
    <a:srgbClr val="FC0128"/>
    <a:srgbClr val="FFAE1A"/>
    <a:srgbClr val="F0EAD5"/>
    <a:srgbClr val="E1E9FB"/>
    <a:srgbClr val="064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2" autoAdjust="0"/>
    <p:restoredTop sz="89420" autoAdjust="0"/>
  </p:normalViewPr>
  <p:slideViewPr>
    <p:cSldViewPr>
      <p:cViewPr varScale="1">
        <p:scale>
          <a:sx n="70" d="100"/>
          <a:sy n="70" d="100"/>
        </p:scale>
        <p:origin x="629" y="62"/>
      </p:cViewPr>
      <p:guideLst>
        <p:guide orient="horz" pos="4152"/>
        <p:guide pos="5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070" y="-84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94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388938"/>
            <a:ext cx="5167312" cy="38766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77187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40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75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8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8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45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56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45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7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22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32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1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2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68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71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6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919163" y="388938"/>
            <a:ext cx="5160962" cy="3870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0088" y="4403725"/>
            <a:ext cx="5594350" cy="41687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07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50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919163" y="388938"/>
            <a:ext cx="5160962" cy="3870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66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0088" y="4403725"/>
            <a:ext cx="5594350" cy="41687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14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30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48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253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2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637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65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818" y="4468577"/>
            <a:ext cx="5587366" cy="365466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7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818" y="4468577"/>
            <a:ext cx="5587366" cy="365466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16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41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818" y="4468577"/>
            <a:ext cx="5587366" cy="365466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3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818" y="4468577"/>
            <a:ext cx="5587366" cy="365466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4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6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4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1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12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1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7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83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6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98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5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2872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8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1600"/>
            <a:ext cx="5867400" cy="365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38200" y="1371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600" y="1371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19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CL_ppt.png"/>
          <p:cNvPicPr>
            <a:picLocks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85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669775" y="1320106"/>
            <a:ext cx="7864929" cy="4031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0612" tIns="45306" rIns="90612" bIns="45306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250">
              <a:latin typeface="Helvetica" pitchFamily="-111" charset="0"/>
              <a:ea typeface="ヒラギノ角ゴ Pro W3" pitchFamily="-111" charset="-128"/>
              <a:cs typeface="Arial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 userDrawn="1"/>
        </p:nvSpPr>
        <p:spPr bwMode="auto">
          <a:xfrm>
            <a:off x="6401405" y="6563320"/>
            <a:ext cx="2514298" cy="142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defTabSz="812602" eaLnBrk="0" hangingPunct="0">
              <a:lnSpc>
                <a:spcPct val="90000"/>
              </a:lnSpc>
              <a:defRPr/>
            </a:pPr>
            <a:r>
              <a:rPr lang="en-US" sz="1031" dirty="0" smtClean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A.</a:t>
            </a:r>
            <a:r>
              <a:rPr lang="en-US" sz="1031" baseline="0" dirty="0" smtClean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 Gade</a:t>
            </a:r>
            <a:r>
              <a:rPr lang="en-US" sz="1031" dirty="0" smtClean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, </a:t>
            </a:r>
            <a:fld id="{58887C3C-49B1-4C25-BCBF-EC4A62B682E4}" type="datetime1">
              <a:rPr lang="en-US" sz="1031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pPr algn="r" defTabSz="812602" eaLnBrk="0" hangingPunct="0">
                <a:lnSpc>
                  <a:spcPct val="90000"/>
                </a:lnSpc>
                <a:defRPr/>
              </a:pPr>
              <a:t>7/12/2017</a:t>
            </a:fld>
            <a:r>
              <a:rPr lang="en-US" sz="1031" dirty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, </a:t>
            </a:r>
            <a:r>
              <a:rPr lang="en-US" sz="1031" dirty="0">
                <a:solidFill>
                  <a:srgbClr val="064308"/>
                </a:solidFill>
                <a:latin typeface="Arial" charset="0"/>
                <a:ea typeface="ヒラギノ角ゴ Pro W3" pitchFamily="-111" charset="-128"/>
                <a:cs typeface="+mn-cs"/>
              </a:rPr>
              <a:t>Slide </a:t>
            </a:r>
            <a:fld id="{97F26045-EFAF-4618-8EDF-874E6A216DC5}" type="slidenum">
              <a:rPr lang="en-US" sz="1031">
                <a:solidFill>
                  <a:srgbClr val="064308"/>
                </a:solidFill>
                <a:latin typeface="Arial" charset="0"/>
                <a:ea typeface="ヒラギノ角ゴ Pro W3" pitchFamily="-111" charset="-128"/>
                <a:cs typeface="+mn-cs"/>
              </a:rPr>
              <a:pPr algn="r" defTabSz="812602" eaLnBrk="0" hangingPunct="0">
                <a:lnSpc>
                  <a:spcPct val="90000"/>
                </a:lnSpc>
                <a:defRPr/>
              </a:pPr>
              <a:t>‹#›</a:t>
            </a:fld>
            <a:endParaRPr lang="en-US" sz="1031" dirty="0">
              <a:solidFill>
                <a:srgbClr val="064308"/>
              </a:solidFill>
              <a:latin typeface="Arial" charset="0"/>
              <a:ea typeface="ヒラギノ角ゴ Pro W3" pitchFamily="-111" charset="-128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5429" y="76201"/>
            <a:ext cx="8273143" cy="3703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8108" y="1067099"/>
            <a:ext cx="8227786" cy="50274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01600"/>
            <a:ext cx="586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6096" tIns="22439" rIns="56096" bIns="2243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3716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</p:sldLayoutIdLst>
  <p:transition/>
  <p:txStyles>
    <p:titleStyle>
      <a:lvl1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52413" indent="-252413" algn="l" defTabSz="80803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SzPct val="100000"/>
        <a:buChar char="•"/>
        <a:defRPr sz="2000">
          <a:solidFill>
            <a:srgbClr val="064308"/>
          </a:solidFill>
          <a:latin typeface="+mn-lt"/>
          <a:ea typeface="+mn-ea"/>
          <a:cs typeface="+mn-cs"/>
        </a:defRPr>
      </a:lvl1pPr>
      <a:lvl2pPr marL="604838" indent="-2016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</a:defRPr>
      </a:lvl2pPr>
      <a:lvl3pPr marL="1009650" indent="-2016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»"/>
        <a:defRPr sz="1600">
          <a:solidFill>
            <a:schemeClr val="tx1"/>
          </a:solidFill>
          <a:latin typeface="+mn-lt"/>
        </a:defRPr>
      </a:lvl3pPr>
      <a:lvl4pPr marL="1363663" indent="-152400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•"/>
        <a:defRPr sz="1300">
          <a:solidFill>
            <a:schemeClr val="tx1"/>
          </a:solidFill>
          <a:latin typeface="+mn-lt"/>
        </a:defRPr>
      </a:lvl4pPr>
      <a:lvl5pPr marL="17668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5pPr>
      <a:lvl6pPr marL="22240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6pPr>
      <a:lvl7pPr marL="26812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7pPr>
      <a:lvl8pPr marL="31384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8pPr>
      <a:lvl9pPr marL="35956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4.tm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tmp"/><Relationship Id="rId4" Type="http://schemas.openxmlformats.org/officeDocument/2006/relationships/image" Target="../media/image3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mp"/><Relationship Id="rId5" Type="http://schemas.openxmlformats.org/officeDocument/2006/relationships/image" Target="../media/image51.tm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7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62579"/>
            <a:ext cx="5867400" cy="912028"/>
          </a:xfrm>
        </p:spPr>
        <p:txBody>
          <a:bodyPr/>
          <a:lstStyle/>
          <a:p>
            <a:r>
              <a:rPr lang="en-US" altLang="en-US" dirty="0" smtClean="0"/>
              <a:t>Electromagnetic transition strengths as indicators of collectivity </a:t>
            </a:r>
            <a:br>
              <a:rPr lang="en-US" altLang="en-US" dirty="0" smtClean="0"/>
            </a:br>
            <a:r>
              <a:rPr lang="en-US" altLang="en-US" sz="1600" dirty="0" smtClean="0"/>
              <a:t>Alexandra Gade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42900" y="1064428"/>
            <a:ext cx="8229600" cy="451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lvl1pPr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/>
              <a:t>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Monday</a:t>
            </a:r>
            <a:endParaRPr lang="en-US" altLang="en-US" sz="2800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Tuesday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Thursday</a:t>
            </a: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</a:rPr>
              <a:t>Introduction – electromagnetic transition strengths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Excitation strength from Coulomb excitation – at the Coulomb barrier and with fast beams </a:t>
            </a:r>
            <a:endParaRPr lang="en-US" altLang="en-US" sz="2000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Excited-state </a:t>
            </a: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lifetime measurements: DSAM, RDDS, fast </a:t>
            </a: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timing</a:t>
            </a:r>
            <a:endParaRPr lang="en-US" altLang="en-US" sz="2000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Experimental considerations</a:t>
            </a:r>
            <a:endParaRPr lang="en-US" altLang="en-US" sz="2800" dirty="0" smtClean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1600" dirty="0"/>
              <a:t>				</a:t>
            </a:r>
            <a:endParaRPr lang="en-US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/>
              <a:t>Shape coexistence in neutron-rich </a:t>
            </a:r>
            <a:r>
              <a:rPr lang="en-US" altLang="en-US" dirty="0" err="1"/>
              <a:t>Sr</a:t>
            </a:r>
            <a:r>
              <a:rPr lang="en-US" altLang="en-US" dirty="0"/>
              <a:t> isotopes at N=60</a:t>
            </a:r>
            <a:endParaRPr lang="en-US" altLang="en-US" dirty="0" smtClean="0"/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157927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</a:rPr>
              <a:t>Figure from M.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3997"/>
            <a:ext cx="4686688" cy="5489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2797" y="4267200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98</a:t>
            </a:r>
            <a:r>
              <a:rPr lang="en-US" dirty="0" smtClean="0"/>
              <a:t>Sr+</a:t>
            </a:r>
            <a:r>
              <a:rPr lang="en-US" baseline="30000" dirty="0" smtClean="0"/>
              <a:t>208</a:t>
            </a:r>
            <a:r>
              <a:rPr lang="en-US" dirty="0" smtClean="0"/>
              <a:t>Pb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19400" y="1298268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98</a:t>
            </a:r>
            <a:r>
              <a:rPr lang="en-US" dirty="0" smtClean="0"/>
              <a:t>Sr+</a:t>
            </a:r>
            <a:r>
              <a:rPr lang="en-US" baseline="30000" dirty="0" smtClean="0"/>
              <a:t>60</a:t>
            </a:r>
            <a:r>
              <a:rPr lang="en-US" dirty="0" smtClean="0"/>
              <a:t>Ni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9"/>
          <a:stretch/>
        </p:blipFill>
        <p:spPr>
          <a:xfrm>
            <a:off x="5562600" y="2133600"/>
            <a:ext cx="2715169" cy="3109116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895" y="2667000"/>
            <a:ext cx="695810" cy="531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3913" y="6499878"/>
            <a:ext cx="6663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E. Clement et al., PRL 116, 022701 (2016) and PRC 94, 054326 (2016)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92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/>
              <a:t>Shape coexistence in neutron-rich </a:t>
            </a:r>
            <a:r>
              <a:rPr lang="en-US" altLang="en-US" dirty="0" err="1"/>
              <a:t>Sr</a:t>
            </a:r>
            <a:r>
              <a:rPr lang="en-US" altLang="en-US" dirty="0"/>
              <a:t> isotopes at N=60</a:t>
            </a:r>
            <a:endParaRPr lang="en-US" altLang="en-US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8" y="1452337"/>
            <a:ext cx="3352800" cy="224891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68" y="4146074"/>
            <a:ext cx="3505200" cy="2483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1092298"/>
            <a:ext cx="389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Determine differential cross sections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2576793"/>
            <a:ext cx="4391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And set up the coupled-channels minimization, using all possible data to constrain the excitation and decay scheme … out come (self-consistent) transition matrix elements and moments </a:t>
            </a:r>
            <a:endParaRPr lang="en-US" sz="1800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34" y="4171335"/>
            <a:ext cx="3499509" cy="25022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49576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78326" y="1120461"/>
            <a:ext cx="398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E. Clement et al., PRC 94, 054326 (2016)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19871"/>
            <a:ext cx="3186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 W.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Korten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Saclay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93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3500" y="42302"/>
            <a:ext cx="6553200" cy="1020391"/>
          </a:xfrm>
        </p:spPr>
        <p:txBody>
          <a:bodyPr/>
          <a:lstStyle/>
          <a:p>
            <a:r>
              <a:rPr lang="en-US" altLang="en-US" dirty="0" smtClean="0"/>
              <a:t>For </a:t>
            </a:r>
            <a:r>
              <a:rPr lang="en-US" altLang="en-US" baseline="30000" dirty="0" smtClean="0"/>
              <a:t>96</a:t>
            </a:r>
            <a:r>
              <a:rPr lang="en-US" altLang="en-US" dirty="0" smtClean="0"/>
              <a:t>Sr </a:t>
            </a:r>
            <a:r>
              <a:rPr lang="en-US" altLang="en-US" dirty="0"/>
              <a:t>and </a:t>
            </a:r>
            <a:r>
              <a:rPr lang="en-US" altLang="en-US" baseline="30000" dirty="0" smtClean="0"/>
              <a:t>98</a:t>
            </a:r>
            <a:r>
              <a:rPr lang="en-US" altLang="en-US" dirty="0" smtClean="0"/>
              <a:t>Sr: </a:t>
            </a:r>
            <a:r>
              <a:rPr lang="en-US" altLang="en-US" baseline="30000" dirty="0" smtClean="0"/>
              <a:t>98</a:t>
            </a:r>
            <a:r>
              <a:rPr lang="en-US" altLang="en-US" dirty="0" smtClean="0"/>
              <a:t>Sr is a lot more collective than </a:t>
            </a:r>
            <a:r>
              <a:rPr lang="en-US" altLang="en-US" baseline="30000" dirty="0" smtClean="0"/>
              <a:t>96</a:t>
            </a:r>
            <a:r>
              <a:rPr lang="en-US" altLang="en-US" dirty="0" smtClean="0"/>
              <a:t>Sr, is deformed, and has shape coexistence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3" y="1304437"/>
            <a:ext cx="4420217" cy="3496163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708775"/>
            <a:ext cx="4639322" cy="300079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61" y="1278514"/>
            <a:ext cx="2095792" cy="18100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112" y="5232241"/>
            <a:ext cx="3184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Outcome: </a:t>
            </a:r>
            <a:r>
              <a:rPr lang="en-US" sz="1800" dirty="0" smtClean="0"/>
              <a:t>Suspected shape coexistence confirmed at N=60 and transition strength quantifies onset of collectivity between A=96 and 98 in </a:t>
            </a:r>
            <a:r>
              <a:rPr lang="en-US" sz="1800" dirty="0" err="1" smtClean="0"/>
              <a:t>Sr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6654216" y="6494727"/>
            <a:ext cx="2489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 E. Clement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Single-step Coulomb excitation of neutron-deficient Sn isotopes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67700" cy="44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8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Collectivity of neutron-deficient Sn isotopes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1" y="990600"/>
            <a:ext cx="8763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There has been a long-standing puzzle as to how the B(E2) strength develops toward </a:t>
            </a:r>
            <a:r>
              <a:rPr lang="en-US" sz="2200" baseline="30000" dirty="0" smtClean="0"/>
              <a:t>100</a:t>
            </a:r>
            <a:r>
              <a:rPr lang="en-US" sz="2200" dirty="0" smtClean="0"/>
              <a:t>Sn (even at stability, the data don’t agree but that is another story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Up to 2014, </a:t>
            </a:r>
            <a:r>
              <a:rPr lang="en-US" sz="2200" baseline="30000" dirty="0" smtClean="0"/>
              <a:t>106</a:t>
            </a:r>
            <a:r>
              <a:rPr lang="en-US" sz="2200" dirty="0" smtClean="0"/>
              <a:t>Sn was to most neutron-deficient Sn isotope available for in-beam experiments – how is the evolution of B(E2) for </a:t>
            </a:r>
            <a:r>
              <a:rPr lang="en-US" sz="2200" baseline="30000" dirty="0" smtClean="0"/>
              <a:t>104</a:t>
            </a:r>
            <a:r>
              <a:rPr lang="en-US" sz="2200" dirty="0" smtClean="0"/>
              <a:t>Sn?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</a:t>
            </a:r>
            <a:r>
              <a:rPr lang="en-US" sz="2200" dirty="0" smtClean="0"/>
              <a:t> Perform a fast-beam Coulomb excitation experiment (low-energy would not have worked due to the lack of intensity!)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5463"/>
          <a:stretch/>
        </p:blipFill>
        <p:spPr>
          <a:xfrm>
            <a:off x="152401" y="3873374"/>
            <a:ext cx="5105400" cy="2984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0943" y="4350024"/>
            <a:ext cx="3434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 smtClean="0"/>
              <a:t>104</a:t>
            </a:r>
            <a:r>
              <a:rPr lang="en-US" sz="1800" dirty="0" smtClean="0"/>
              <a:t>Sn produced from  fragmentation of a 140-MeV/u </a:t>
            </a:r>
            <a:r>
              <a:rPr lang="en-US" sz="1800" baseline="30000" dirty="0" smtClean="0"/>
              <a:t>124</a:t>
            </a:r>
            <a:r>
              <a:rPr lang="en-US" sz="1800" dirty="0" smtClean="0"/>
              <a:t>Xe stable beam. The Coulomb excitation of the 2</a:t>
            </a:r>
            <a:r>
              <a:rPr lang="en-US" sz="1800" baseline="30000" dirty="0" smtClean="0"/>
              <a:t>+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state was tagged and quantified by </a:t>
            </a:r>
            <a:r>
              <a:rPr lang="en-US" sz="1800" dirty="0" smtClean="0">
                <a:sym typeface="Symbol" panose="05050102010706020507" pitchFamily="18" charset="2"/>
              </a:rPr>
              <a:t>-ray spectroscopy with CAESAR</a:t>
            </a:r>
            <a:endParaRPr lang="en-US" sz="1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139690" y="6519446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V. Bader et al., PRC 88, 051301(R) (2013)</a:t>
            </a:r>
          </a:p>
        </p:txBody>
      </p:sp>
    </p:spTree>
    <p:extLst>
      <p:ext uri="{BB962C8B-B14F-4D97-AF65-F5344CB8AC3E}">
        <p14:creationId xmlns:p14="http://schemas.microsoft.com/office/powerpoint/2010/main" val="365873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676400" y="101600"/>
            <a:ext cx="5867400" cy="1020391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ea typeface="ＭＳ Ｐゴシック" pitchFamily="32" charset="-128"/>
              </a:rPr>
              <a:t>Intermediate-energy Coulomb excitation – </a:t>
            </a:r>
            <a:r>
              <a:rPr lang="el-GR" dirty="0" smtClean="0"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</a:t>
            </a:r>
            <a:r>
              <a:rPr lang="en-US" dirty="0" smtClean="0">
                <a:latin typeface="Arial" pitchFamily="34" charset="0"/>
                <a:ea typeface="ＭＳ Ｐゴシック" pitchFamily="32" charset="-128"/>
              </a:rPr>
              <a:t>-rays tag the inelastic process</a:t>
            </a:r>
          </a:p>
        </p:txBody>
      </p:sp>
      <p:sp>
        <p:nvSpPr>
          <p:cNvPr id="24" name="Textfeld 11"/>
          <p:cNvSpPr txBox="1"/>
          <p:nvPr/>
        </p:nvSpPr>
        <p:spPr>
          <a:xfrm>
            <a:off x="5151238" y="1143000"/>
            <a:ext cx="371475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The projectile is excited in the strong Coulomb field of the target (typically high-Z</a:t>
            </a:r>
            <a:r>
              <a:rPr lang="en-US" sz="2000" dirty="0" smtClean="0">
                <a:latin typeface="+mn-lt"/>
                <a:ea typeface="ＭＳ Ｐゴシック" charset="-128"/>
                <a:sym typeface="Wingdings" pitchFamily="2" charset="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 smtClean="0">
              <a:latin typeface="+mn-lt"/>
              <a:ea typeface="ＭＳ Ｐゴシック" charset="-128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ＭＳ Ｐゴシック" charset="-128"/>
                <a:sym typeface="Wingdings" pitchFamily="2" charset="2"/>
              </a:rPr>
              <a:t>Scattering angle is used to constrain impact parameter to safe 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+mn-lt"/>
              <a:ea typeface="ＭＳ Ｐゴシック" charset="-128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Angle-integrated cross sections are translated into B(E2:0</a:t>
            </a:r>
            <a:r>
              <a:rPr lang="en-US" sz="2000" spc="-1406" baseline="30000" dirty="0">
                <a:latin typeface="+mn-lt"/>
                <a:ea typeface="ＭＳ Ｐゴシック" charset="-128"/>
                <a:sym typeface="Wingdings" pitchFamily="2" charset="2"/>
              </a:rPr>
              <a:t>+</a:t>
            </a:r>
            <a:r>
              <a:rPr lang="en-US" sz="2000" baseline="-25000" dirty="0">
                <a:latin typeface="+mn-lt"/>
                <a:ea typeface="ＭＳ Ｐゴシック" charset="-128"/>
                <a:sym typeface="Wingdings" pitchFamily="2" charset="2"/>
              </a:rPr>
              <a:t>g.s.</a:t>
            </a: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2</a:t>
            </a:r>
            <a:r>
              <a:rPr lang="en-US" sz="2000" spc="-1406" baseline="40000" dirty="0">
                <a:latin typeface="+mn-lt"/>
                <a:ea typeface="ＭＳ Ｐゴシック" charset="-128"/>
                <a:sym typeface="Wingdings" pitchFamily="2" charset="2"/>
              </a:rPr>
              <a:t>+</a:t>
            </a:r>
            <a:r>
              <a:rPr lang="en-US" sz="2000" baseline="-25000" dirty="0">
                <a:latin typeface="+mn-lt"/>
                <a:ea typeface="ＭＳ Ｐゴシック" charset="-128"/>
                <a:sym typeface="Wingdings" pitchFamily="2" charset="2"/>
              </a:rPr>
              <a:t>1</a:t>
            </a: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) excitation </a:t>
            </a:r>
            <a:r>
              <a:rPr lang="en-US" sz="2000" dirty="0" smtClean="0">
                <a:latin typeface="+mn-lt"/>
                <a:ea typeface="ＭＳ Ｐゴシック" charset="-128"/>
                <a:sym typeface="Wingdings" pitchFamily="2" charset="2"/>
              </a:rPr>
              <a:t>strength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+mn-lt"/>
              <a:ea typeface="ＭＳ Ｐゴシック" charset="-128"/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At </a:t>
            </a:r>
            <a:r>
              <a:rPr lang="en-US" sz="2000" dirty="0" err="1">
                <a:latin typeface="+mn-lt"/>
                <a:ea typeface="ＭＳ Ｐゴシック" charset="-128"/>
                <a:sym typeface="Wingdings" pitchFamily="2" charset="2"/>
              </a:rPr>
              <a:t>NSCL</a:t>
            </a: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: following the prescription of </a:t>
            </a:r>
            <a:r>
              <a:rPr lang="en-US" sz="2000" dirty="0" err="1">
                <a:latin typeface="+mn-lt"/>
                <a:ea typeface="ＭＳ Ｐゴシック" charset="-128"/>
                <a:sym typeface="Wingdings" pitchFamily="2" charset="2"/>
              </a:rPr>
              <a:t>Winther</a:t>
            </a:r>
            <a:r>
              <a:rPr lang="en-US" sz="2000" dirty="0">
                <a:latin typeface="+mn-lt"/>
                <a:ea typeface="ＭＳ Ｐゴシック" charset="-128"/>
                <a:sym typeface="Wingdings" pitchFamily="2" charset="2"/>
              </a:rPr>
              <a:t> and Alder</a:t>
            </a:r>
            <a:endParaRPr lang="de-DE" sz="2000" dirty="0">
              <a:latin typeface="+mn-lt"/>
            </a:endParaRPr>
          </a:p>
        </p:txBody>
      </p:sp>
      <p:sp>
        <p:nvSpPr>
          <p:cNvPr id="27" name="Content Placeholder 4"/>
          <p:cNvSpPr txBox="1">
            <a:spLocks/>
          </p:cNvSpPr>
          <p:nvPr/>
        </p:nvSpPr>
        <p:spPr bwMode="auto">
          <a:xfrm>
            <a:off x="281219" y="4702040"/>
            <a:ext cx="4786313" cy="380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69664" indent="-169664" defTabSz="800695">
              <a:lnSpc>
                <a:spcPct val="90000"/>
              </a:lnSpc>
              <a:spcBef>
                <a:spcPct val="50000"/>
              </a:spcBef>
              <a:buSzPct val="100000"/>
              <a:defRPr/>
            </a:pPr>
            <a:r>
              <a:rPr lang="de-DE" sz="2250" kern="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b &gt; b</a:t>
            </a:r>
            <a:r>
              <a:rPr lang="de-DE" sz="2250" kern="0" baseline="-2500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min</a:t>
            </a:r>
            <a:r>
              <a:rPr lang="de-DE" sz="2250" kern="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 = 1.25 fm (A</a:t>
            </a:r>
            <a:r>
              <a:rPr lang="de-DE" sz="2250" kern="0" baseline="-2500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P</a:t>
            </a:r>
            <a:r>
              <a:rPr lang="de-DE" sz="2250" kern="0" baseline="3000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1/3</a:t>
            </a:r>
            <a:r>
              <a:rPr lang="de-DE" sz="2250" kern="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+A</a:t>
            </a:r>
            <a:r>
              <a:rPr lang="de-DE" sz="2250" kern="0" baseline="-2500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T</a:t>
            </a:r>
            <a:r>
              <a:rPr lang="de-DE" sz="2250" kern="0" baseline="3000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1/3</a:t>
            </a:r>
            <a:r>
              <a:rPr lang="de-DE" sz="2250" kern="0" dirty="0">
                <a:latin typeface="Arial" charset="0"/>
                <a:ea typeface="ＭＳ Ｐゴシック" pitchFamily="-65" charset="-128"/>
                <a:cs typeface="ＭＳ Ｐゴシック" pitchFamily="-65" charset="-128"/>
              </a:rPr>
              <a:t>) + 2 fm</a:t>
            </a:r>
            <a:endParaRPr lang="de-DE" sz="1969" kern="0" dirty="0"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2875" y="5999200"/>
            <a:ext cx="2928938" cy="38100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938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Aage</a:t>
            </a:r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938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Winther</a:t>
            </a:r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and Kurt Alder, </a:t>
            </a:r>
            <a:r>
              <a:rPr lang="en-US" sz="938" i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NPA</a:t>
            </a:r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93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319, </a:t>
            </a:r>
            <a:r>
              <a:rPr lang="en-US" sz="938" dirty="0">
                <a:solidFill>
                  <a:schemeClr val="bg1">
                    <a:lumMod val="50000"/>
                  </a:schemeClr>
                </a:solidFill>
              </a:rPr>
              <a:t>518</a:t>
            </a:r>
            <a:r>
              <a:rPr lang="en-US" sz="93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(1979)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2875" y="6478807"/>
            <a:ext cx="4143374" cy="23666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A. Gade and T. Glasmacher, </a:t>
            </a:r>
            <a:r>
              <a:rPr lang="en-US" sz="938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Prog</a:t>
            </a:r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 in Part. and </a:t>
            </a:r>
            <a:r>
              <a:rPr lang="en-US" sz="938" i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Nucl</a:t>
            </a:r>
            <a:r>
              <a:rPr lang="en-US" sz="938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 Phys. 60, </a:t>
            </a:r>
            <a:r>
              <a:rPr lang="en-US" sz="938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161 </a:t>
            </a:r>
            <a:r>
              <a:rPr lang="en-US" sz="938" dirty="0">
                <a:solidFill>
                  <a:schemeClr val="bg1">
                    <a:lumMod val="50000"/>
                  </a:schemeClr>
                </a:solidFill>
              </a:rPr>
              <a:t>(2008)</a:t>
            </a:r>
            <a:r>
              <a:rPr lang="en-US" sz="938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938" i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3145" y="1261857"/>
            <a:ext cx="4882972" cy="3082493"/>
            <a:chOff x="277897" y="1219200"/>
            <a:chExt cx="5208503" cy="32879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897" y="1219200"/>
              <a:ext cx="5208503" cy="3287993"/>
            </a:xfrm>
            <a:prstGeom prst="rect">
              <a:avLst/>
            </a:prstGeom>
          </p:spPr>
        </p:pic>
        <p:pic>
          <p:nvPicPr>
            <p:cNvPr id="26" name="Picture 46" descr="S:\talks\riasummer\c22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52889" y="3440290"/>
              <a:ext cx="1127452" cy="1045398"/>
            </a:xfrm>
            <a:prstGeom prst="rect">
              <a:avLst/>
            </a:prstGeom>
            <a:noFill/>
          </p:spPr>
        </p:pic>
        <p:sp>
          <p:nvSpPr>
            <p:cNvPr id="35" name="Rectangle 34"/>
            <p:cNvSpPr/>
            <p:nvPr/>
          </p:nvSpPr>
          <p:spPr>
            <a:xfrm>
              <a:off x="1471511" y="2127050"/>
              <a:ext cx="533399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0"/>
            </a:p>
          </p:txBody>
        </p:sp>
        <p:pic>
          <p:nvPicPr>
            <p:cNvPr id="36" name="Picture 49" descr="S:\talks\riasummer\c16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96350" y="2368968"/>
              <a:ext cx="723793" cy="609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15" y="5600281"/>
            <a:ext cx="3338396" cy="878526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9" y="5114980"/>
            <a:ext cx="2477129" cy="67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1598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6400800" cy="695366"/>
          </a:xfrm>
        </p:spPr>
        <p:txBody>
          <a:bodyPr/>
          <a:lstStyle/>
          <a:p>
            <a:r>
              <a:rPr lang="en-US" altLang="en-US" dirty="0"/>
              <a:t>Collectivity of neutron-deficient Sn isotopes</a:t>
            </a:r>
            <a:endParaRPr lang="en-US" alt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295646" y="2209800"/>
            <a:ext cx="3719344" cy="222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80975" marR="0" lvl="0" indent="-180975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# projectiles? Count …</a:t>
            </a:r>
          </a:p>
          <a:p>
            <a:pPr marL="180975" marR="0" lvl="0" indent="-180975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# </a:t>
            </a: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  <a:sym typeface="Symbol" panose="05050102010706020507" pitchFamily="18" charset="2"/>
              </a:rPr>
              <a:t>-rays? Peak area divided by detection efficiency</a:t>
            </a:r>
            <a:endParaRPr lang="en-US" sz="1800" kern="0" dirty="0" smtClean="0">
              <a:ea typeface="ＭＳ Ｐゴシック" pitchFamily="32" charset="-128"/>
              <a:cs typeface="ＭＳ Ｐゴシック" pitchFamily="-65" charset="-128"/>
            </a:endParaRPr>
          </a:p>
          <a:p>
            <a:pPr marL="180975" marR="0" lvl="0" indent="-180975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# nuclei in target? You better know the thickness …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5486400"/>
            <a:ext cx="3657600" cy="77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CAESAR: Array of 192 </a:t>
            </a:r>
            <a:r>
              <a:rPr lang="en-US" sz="1800" kern="0" dirty="0" err="1" smtClean="0">
                <a:ea typeface="ＭＳ Ｐゴシック" pitchFamily="32" charset="-128"/>
                <a:cs typeface="ＭＳ Ｐゴシック" pitchFamily="-65" charset="-128"/>
              </a:rPr>
              <a:t>CsI</a:t>
            </a: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(Na) scintillation detectors, essentially covering 4</a:t>
            </a: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  <a:sym typeface="Symbol" panose="05050102010706020507" pitchFamily="18" charset="2"/>
              </a:rPr>
              <a:t></a:t>
            </a:r>
            <a:endParaRPr lang="en-US" sz="1800" kern="0" dirty="0" smtClean="0">
              <a:ea typeface="ＭＳ Ｐゴシック" pitchFamily="32" charset="-128"/>
              <a:cs typeface="ＭＳ Ｐゴシック" pitchFamily="-65" charset="-128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" y="932134"/>
            <a:ext cx="5164818" cy="4037851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38" y="4969985"/>
            <a:ext cx="4163952" cy="1475778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78" y="972938"/>
            <a:ext cx="3338396" cy="8785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93976" y="6454407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V. Bader et al., PRC 88, 051301(R) (2013)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6400800" cy="695366"/>
          </a:xfrm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2" charset="-128"/>
              </a:rPr>
              <a:t>Status of the knowledge of quadrupole collectivity for Sn nuclei to date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0738"/>
            <a:ext cx="7925487" cy="49686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5400" y="6519446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V. Bader et al., PRC 88, 051301(R) (2013)</a:t>
            </a:r>
          </a:p>
        </p:txBody>
      </p:sp>
    </p:spTree>
    <p:extLst>
      <p:ext uri="{BB962C8B-B14F-4D97-AF65-F5344CB8AC3E}">
        <p14:creationId xmlns:p14="http://schemas.microsoft.com/office/powerpoint/2010/main" val="74538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Transition strength in </a:t>
            </a:r>
            <a:r>
              <a:rPr lang="en-US" altLang="en-US" baseline="30000" dirty="0" smtClean="0"/>
              <a:t>106</a:t>
            </a:r>
            <a:r>
              <a:rPr lang="en-US" altLang="en-US" dirty="0" smtClean="0"/>
              <a:t>Cd – not radioactive, but rare (1.25% abundance)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6934200" cy="51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4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370342"/>
          </a:xfrm>
        </p:spPr>
        <p:txBody>
          <a:bodyPr/>
          <a:lstStyle/>
          <a:p>
            <a:r>
              <a:rPr lang="en-US" altLang="en-US" baseline="30000" dirty="0" smtClean="0"/>
              <a:t>106</a:t>
            </a:r>
            <a:r>
              <a:rPr lang="en-US" altLang="en-US" dirty="0" smtClean="0"/>
              <a:t>Cd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876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Cd with Z=48 is two proton holes removed from the Sn isotopic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Do we understand the collectivity of neutron-deficient Cd?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</a:t>
            </a:r>
            <a:r>
              <a:rPr lang="en-US" sz="2200" dirty="0" smtClean="0"/>
              <a:t> Measure the excited-state lifetimes of </a:t>
            </a:r>
            <a:r>
              <a:rPr lang="en-US" sz="2200" baseline="30000" dirty="0" smtClean="0"/>
              <a:t>106</a:t>
            </a:r>
            <a:r>
              <a:rPr lang="en-US" sz="2200" dirty="0" smtClean="0"/>
              <a:t>Cd using the velocity- and angle-dependent Doppler shift of </a:t>
            </a:r>
            <a:r>
              <a:rPr lang="en-US" sz="2200" dirty="0" smtClean="0">
                <a:sym typeface="Symbol" panose="05050102010706020507" pitchFamily="18" charset="2"/>
              </a:rPr>
              <a:t>-rays emitted in flight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aseline="30000" dirty="0" smtClean="0"/>
              <a:t>106</a:t>
            </a:r>
            <a:r>
              <a:rPr lang="en-US" sz="2200" dirty="0" smtClean="0"/>
              <a:t>Cd stable beam was provided by 88-inch cyclotron at LBNL. Excited-states were populated in inelastic scattering on </a:t>
            </a:r>
            <a:r>
              <a:rPr lang="en-US" sz="2200" baseline="30000" dirty="0" smtClean="0"/>
              <a:t>12</a:t>
            </a:r>
            <a:r>
              <a:rPr lang="en-US" sz="2200" dirty="0" smtClean="0"/>
              <a:t>C. </a:t>
            </a:r>
          </a:p>
        </p:txBody>
      </p:sp>
    </p:spTree>
    <p:extLst>
      <p:ext uri="{BB962C8B-B14F-4D97-AF65-F5344CB8AC3E}">
        <p14:creationId xmlns:p14="http://schemas.microsoft.com/office/powerpoint/2010/main" val="88580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Outline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800" y="1295400"/>
            <a:ext cx="798433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  <a:sym typeface="Symbol" panose="05050102010706020507" pitchFamily="18" charset="2"/>
              </a:rPr>
              <a:t>Introduction: </a:t>
            </a:r>
            <a:r>
              <a:rPr lang="en-US" altLang="en-US" sz="2100" dirty="0" smtClean="0">
                <a:sym typeface="Symbol" panose="05050102010706020507" pitchFamily="18" charset="2"/>
              </a:rPr>
              <a:t>How can we characterize and quantify collective properties of exotic nuclei? Two general approaches – transition strength from inelastic </a:t>
            </a:r>
            <a:r>
              <a:rPr lang="en-US" altLang="en-US" sz="2100" dirty="0">
                <a:sym typeface="Symbol" panose="05050102010706020507" pitchFamily="18" charset="2"/>
              </a:rPr>
              <a:t>scattering and lifetime </a:t>
            </a:r>
            <a:r>
              <a:rPr lang="en-US" altLang="en-US" sz="2100" dirty="0" smtClean="0">
                <a:sym typeface="Symbol" panose="05050102010706020507" pitchFamily="18" charset="2"/>
              </a:rPr>
              <a:t>measurements</a:t>
            </a:r>
          </a:p>
          <a:p>
            <a:pPr eaLnBrk="1" hangingPunct="1"/>
            <a:endParaRPr lang="en-US" altLang="en-US" sz="2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</a:rPr>
              <a:t>Modern experiments</a:t>
            </a:r>
            <a:r>
              <a:rPr lang="en-US" altLang="en-US" sz="2100" dirty="0">
                <a:solidFill>
                  <a:srgbClr val="FF0000"/>
                </a:solidFill>
              </a:rPr>
              <a:t>:</a:t>
            </a:r>
            <a:r>
              <a:rPr lang="en-US" altLang="en-US" sz="2100" dirty="0"/>
              <a:t> </a:t>
            </a:r>
            <a:r>
              <a:rPr lang="en-US" altLang="en-US" sz="2100" dirty="0" smtClean="0"/>
              <a:t>Recent examples – Physics background and experimental approach </a:t>
            </a:r>
            <a:endParaRPr lang="en-US" altLang="en-US" sz="2100" dirty="0"/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Low-energy Coulomb excitation – </a:t>
            </a:r>
            <a:r>
              <a:rPr lang="en-US" altLang="en-US" sz="2100" dirty="0" err="1" smtClean="0"/>
              <a:t>Sr</a:t>
            </a:r>
            <a:r>
              <a:rPr lang="en-US" altLang="en-US" sz="2100" dirty="0" smtClean="0"/>
              <a:t> isotopes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Intermediate-energy </a:t>
            </a:r>
            <a:r>
              <a:rPr lang="en-US" altLang="en-US" sz="2100" dirty="0" err="1" smtClean="0"/>
              <a:t>Coulex</a:t>
            </a:r>
            <a:r>
              <a:rPr lang="en-US" altLang="en-US" sz="2100" dirty="0" smtClean="0"/>
              <a:t> – Sn isotopes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DSAM – </a:t>
            </a:r>
            <a:r>
              <a:rPr lang="en-US" altLang="en-US" sz="2100" baseline="30000" dirty="0" smtClean="0"/>
              <a:t>106</a:t>
            </a:r>
            <a:r>
              <a:rPr lang="en-US" altLang="en-US" sz="2100" dirty="0" smtClean="0"/>
              <a:t>Cd excited-state lifetimes from </a:t>
            </a:r>
            <a:r>
              <a:rPr lang="en-US" altLang="en-US" sz="2100" dirty="0" smtClean="0">
                <a:sym typeface="Symbol" panose="05050102010706020507" pitchFamily="18" charset="2"/>
              </a:rPr>
              <a:t> </a:t>
            </a:r>
            <a:r>
              <a:rPr lang="en-US" altLang="en-US" sz="2100" dirty="0" smtClean="0"/>
              <a:t>line shapes 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RDDS – plunger measurements of </a:t>
            </a:r>
            <a:r>
              <a:rPr lang="en-US" altLang="en-US" sz="2100" baseline="30000" dirty="0" smtClean="0"/>
              <a:t>44</a:t>
            </a:r>
            <a:r>
              <a:rPr lang="en-US" altLang="en-US" sz="2100" dirty="0" smtClean="0"/>
              <a:t>S </a:t>
            </a:r>
          </a:p>
          <a:p>
            <a:pPr lvl="1" eaLnBrk="1" hangingPunct="1"/>
            <a:endParaRPr lang="en-US" altLang="en-US" sz="2100" dirty="0" smtClean="0"/>
          </a:p>
          <a:p>
            <a:pPr marL="804863" lvl="1" indent="-347663" eaLnBrk="1" hangingPunct="1">
              <a:buFont typeface="Arial" panose="020B0604020202020204" pitchFamily="34" charset="0"/>
              <a:buChar char="•"/>
            </a:pPr>
            <a:endParaRPr lang="en-US" altLang="en-US" sz="2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52282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with HELIOS – single-particle neutron energies outside of </a:t>
            </a:r>
            <a:r>
              <a:rPr lang="en-US" altLang="en-US" baseline="30000" dirty="0" smtClean="0"/>
              <a:t>136</a:t>
            </a:r>
            <a:r>
              <a:rPr lang="en-US" altLang="en-US" dirty="0" smtClean="0"/>
              <a:t>Xe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1447800"/>
            <a:ext cx="6999918" cy="515046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405063" y="1565097"/>
            <a:ext cx="1137759" cy="4359925"/>
            <a:chOff x="2667000" y="1676400"/>
            <a:chExt cx="1137759" cy="4359925"/>
          </a:xfrm>
        </p:grpSpPr>
        <p:sp>
          <p:nvSpPr>
            <p:cNvPr id="3" name="Oval 2"/>
            <p:cNvSpPr/>
            <p:nvPr/>
          </p:nvSpPr>
          <p:spPr bwMode="auto">
            <a:xfrm>
              <a:off x="2667000" y="1676400"/>
              <a:ext cx="457200" cy="4343400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347559" y="1692925"/>
              <a:ext cx="457200" cy="4343400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120848" y="1045102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Symbol" panose="05050102010706020507" pitchFamily="18" charset="2"/>
              </a:rPr>
              <a:t>-ray detection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071955" y="228600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Backward angle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209013" y="4724400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Forward angle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093976" y="6454407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. Koller et al., PRC 94, 034303 (2016)</a:t>
            </a:r>
          </a:p>
        </p:txBody>
      </p:sp>
    </p:spTree>
    <p:extLst>
      <p:ext uri="{BB962C8B-B14F-4D97-AF65-F5344CB8AC3E}">
        <p14:creationId xmlns:p14="http://schemas.microsoft.com/office/powerpoint/2010/main" val="3605656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370342"/>
          </a:xfrm>
        </p:spPr>
        <p:txBody>
          <a:bodyPr/>
          <a:lstStyle/>
          <a:p>
            <a:r>
              <a:rPr lang="en-US" altLang="en-US" baseline="30000" dirty="0" smtClean="0"/>
              <a:t>106</a:t>
            </a:r>
            <a:r>
              <a:rPr lang="en-US" altLang="en-US" dirty="0" smtClean="0"/>
              <a:t>Cd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09600"/>
            <a:ext cx="3847275" cy="3407587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17196"/>
            <a:ext cx="8077200" cy="3440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Detection under backward angles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3694021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Detection under forward angles</a:t>
            </a:r>
            <a:endParaRPr lang="en-US" sz="18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9" t="86646" r="24246" b="2082"/>
          <a:stretch/>
        </p:blipFill>
        <p:spPr>
          <a:xfrm>
            <a:off x="3467099" y="6487326"/>
            <a:ext cx="2209801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2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370342"/>
          </a:xfrm>
        </p:spPr>
        <p:txBody>
          <a:bodyPr/>
          <a:lstStyle/>
          <a:p>
            <a:r>
              <a:rPr lang="en-US" altLang="en-US" baseline="30000" dirty="0" smtClean="0"/>
              <a:t>106</a:t>
            </a:r>
            <a:r>
              <a:rPr lang="en-US" altLang="en-US" dirty="0" smtClean="0"/>
              <a:t>Cd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/>
          <a:stretch/>
        </p:blipFill>
        <p:spPr>
          <a:xfrm>
            <a:off x="142634" y="914400"/>
            <a:ext cx="9001366" cy="373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09119" y="4484190"/>
            <a:ext cx="2678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Adopted from C. Herlitzius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0" y="4005613"/>
            <a:ext cx="3721795" cy="27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22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370342"/>
          </a:xfrm>
        </p:spPr>
        <p:txBody>
          <a:bodyPr/>
          <a:lstStyle/>
          <a:p>
            <a:r>
              <a:rPr lang="en-US" altLang="en-US" baseline="30000" dirty="0" smtClean="0"/>
              <a:t>106</a:t>
            </a:r>
            <a:r>
              <a:rPr lang="en-US" altLang="en-US" dirty="0" smtClean="0"/>
              <a:t>Cd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38397"/>
            <a:ext cx="4099915" cy="2461473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95"/>
          <a:stretch/>
        </p:blipFill>
        <p:spPr>
          <a:xfrm>
            <a:off x="4034853" y="4343400"/>
            <a:ext cx="5098261" cy="1854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038397"/>
            <a:ext cx="426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Interesting: </a:t>
            </a:r>
            <a:r>
              <a:rPr lang="en-US" sz="2000" dirty="0" smtClean="0"/>
              <a:t>excited-state lifetimes disagree with literature values when available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3891043"/>
            <a:ext cx="373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Is shell model able to describe the Cd isotopes? </a:t>
            </a:r>
            <a:r>
              <a:rPr lang="en-US" sz="2000" dirty="0" smtClean="0"/>
              <a:t>Two model spaces with two sets of effective charges do not seem to get the ratios of the B(E2) values right that involve the 2</a:t>
            </a:r>
            <a:r>
              <a:rPr lang="en-US" sz="2000" baseline="30000" dirty="0" smtClean="0"/>
              <a:t>+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4</a:t>
            </a:r>
            <a:r>
              <a:rPr lang="en-US" sz="2000" baseline="30000" dirty="0" smtClean="0"/>
              <a:t>+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states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626994" y="389104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Shell model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5093976" y="6454407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. Koller et al., PRC 94, 034303 (2016)</a:t>
            </a:r>
          </a:p>
        </p:txBody>
      </p:sp>
    </p:spTree>
    <p:extLst>
      <p:ext uri="{BB962C8B-B14F-4D97-AF65-F5344CB8AC3E}">
        <p14:creationId xmlns:p14="http://schemas.microsoft.com/office/powerpoint/2010/main" val="2366245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6019800" cy="315919"/>
          </a:xfrm>
        </p:spPr>
        <p:txBody>
          <a:bodyPr lIns="56160" tIns="22320" rIns="56160" bIns="22320"/>
          <a:lstStyle/>
          <a:p>
            <a: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dirty="0" smtClean="0"/>
              <a:t>Configuration coexistence in </a:t>
            </a:r>
            <a:r>
              <a:rPr lang="en-US" altLang="en-US" sz="2000" baseline="30000" dirty="0" smtClean="0"/>
              <a:t>44</a:t>
            </a:r>
            <a:r>
              <a:rPr lang="en-US" altLang="en-US" sz="2000" dirty="0" smtClean="0"/>
              <a:t>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382000" cy="46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9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370342"/>
          </a:xfrm>
        </p:spPr>
        <p:txBody>
          <a:bodyPr/>
          <a:lstStyle/>
          <a:p>
            <a:r>
              <a:rPr lang="en-US" altLang="en-US" dirty="0" smtClean="0"/>
              <a:t>Reduced collectivity in </a:t>
            </a:r>
            <a:r>
              <a:rPr lang="en-US" altLang="en-US" baseline="30000" dirty="0" smtClean="0"/>
              <a:t>44</a:t>
            </a:r>
            <a:r>
              <a:rPr lang="en-US" altLang="en-US" dirty="0" smtClean="0"/>
              <a:t>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8763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An earlier experiment hinted at a long lifetime for the first observed 4</a:t>
            </a:r>
            <a:r>
              <a:rPr lang="en-US" sz="2200" baseline="30000" dirty="0" smtClean="0"/>
              <a:t>+</a:t>
            </a:r>
            <a:r>
              <a:rPr lang="en-US" sz="2200" dirty="0" smtClean="0"/>
              <a:t> state in </a:t>
            </a:r>
            <a:r>
              <a:rPr lang="en-US" sz="2200" baseline="30000" dirty="0" smtClean="0"/>
              <a:t>44</a:t>
            </a:r>
            <a:r>
              <a:rPr lang="en-US" sz="2200" dirty="0" smtClean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This is unusual since typically in collective even-even nuclei, the 4</a:t>
            </a:r>
            <a:r>
              <a:rPr lang="en-US" sz="2200" baseline="30000" dirty="0" smtClean="0"/>
              <a:t>+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 2</a:t>
            </a:r>
            <a:r>
              <a:rPr lang="en-US" sz="2200" baseline="30000" dirty="0" smtClean="0">
                <a:sym typeface="Wingdings" panose="05000000000000000000" pitchFamily="2" charset="2"/>
              </a:rPr>
              <a:t>+</a:t>
            </a:r>
            <a:r>
              <a:rPr lang="en-US" sz="2200" baseline="-25000" dirty="0" smtClean="0">
                <a:sym typeface="Wingdings" panose="05000000000000000000" pitchFamily="2" charset="2"/>
              </a:rPr>
              <a:t>1</a:t>
            </a:r>
            <a:r>
              <a:rPr lang="en-US" sz="2200" dirty="0" smtClean="0">
                <a:sym typeface="Wingdings" panose="05000000000000000000" pitchFamily="2" charset="2"/>
              </a:rPr>
              <a:t> transition strength is high, mediated by a short level lifetime for the 4</a:t>
            </a:r>
            <a:r>
              <a:rPr lang="en-US" sz="2200" baseline="30000" dirty="0" smtClean="0">
                <a:sym typeface="Wingdings" panose="05000000000000000000" pitchFamily="2" charset="2"/>
              </a:rPr>
              <a:t>+</a:t>
            </a:r>
            <a:r>
              <a:rPr lang="en-US" sz="2200" dirty="0" smtClean="0">
                <a:sym typeface="Wingdings" panose="05000000000000000000" pitchFamily="2" charset="2"/>
              </a:rPr>
              <a:t> state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</a:t>
            </a:r>
            <a:r>
              <a:rPr lang="en-US" sz="2200" dirty="0" smtClean="0"/>
              <a:t> Measure the excited-state lifetime of the first known 4</a:t>
            </a:r>
            <a:r>
              <a:rPr lang="en-US" sz="2200" baseline="30000" dirty="0" smtClean="0"/>
              <a:t>+</a:t>
            </a:r>
            <a:r>
              <a:rPr lang="en-US" sz="2200" dirty="0" smtClean="0"/>
              <a:t> state in </a:t>
            </a:r>
            <a:r>
              <a:rPr lang="en-US" sz="2200" baseline="30000" dirty="0" smtClean="0"/>
              <a:t>44</a:t>
            </a:r>
            <a:r>
              <a:rPr lang="en-US" sz="2200" dirty="0" smtClean="0"/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Using a plunger target system, excited states in</a:t>
            </a:r>
            <a:r>
              <a:rPr lang="en-US" sz="2200" baseline="30000" dirty="0" smtClean="0"/>
              <a:t> 44</a:t>
            </a:r>
            <a:r>
              <a:rPr lang="en-US" sz="2200" dirty="0" smtClean="0"/>
              <a:t>S were populated in the two-proton removal from </a:t>
            </a:r>
            <a:r>
              <a:rPr lang="en-US" sz="2200" baseline="30000" dirty="0" smtClean="0"/>
              <a:t>46</a:t>
            </a:r>
            <a:r>
              <a:rPr lang="en-US" sz="2200" dirty="0" smtClean="0"/>
              <a:t>Ar projectiles that were produced inflight by fragmentation of a stable </a:t>
            </a:r>
            <a:r>
              <a:rPr lang="en-US" sz="2200" baseline="30000" dirty="0" smtClean="0"/>
              <a:t>48</a:t>
            </a:r>
            <a:r>
              <a:rPr lang="en-US" sz="2200" dirty="0" smtClean="0"/>
              <a:t>Ca beam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Gamma rays were detected with the high-purity Ge detector array </a:t>
            </a:r>
            <a:r>
              <a:rPr lang="en-US" sz="2200" dirty="0" err="1" smtClean="0"/>
              <a:t>SeGA</a:t>
            </a:r>
            <a:r>
              <a:rPr lang="en-US" sz="2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638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6019800" cy="587375"/>
          </a:xfrm>
        </p:spPr>
        <p:txBody>
          <a:bodyPr lIns="56160" tIns="22320" rIns="56160" bIns="22320"/>
          <a:lstStyle/>
          <a:p>
            <a: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0" dirty="0" smtClean="0"/>
              <a:t>Precision excited-state lifetimes: The Recoil Distance Doppler-Shift (RDDS) method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403554"/>
            <a:ext cx="5506065" cy="38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43400"/>
            <a:ext cx="3000375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538787" y="3848100"/>
            <a:ext cx="3810000" cy="31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6160" tIns="22320" rIns="56160" bIns="2232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8000"/>
              </a:lnSpc>
              <a:buClr>
                <a:srgbClr val="064308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NSCL/Köln plunger device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81000" y="1058863"/>
            <a:ext cx="3810000" cy="31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6160" tIns="22320" rIns="56160" bIns="22320">
            <a:spAutoFit/>
          </a:bodyPr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8000"/>
              </a:lnSpc>
              <a:buClr>
                <a:srgbClr val="064308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The method</a:t>
            </a:r>
          </a:p>
        </p:txBody>
      </p:sp>
    </p:spTree>
    <p:extLst>
      <p:ext uri="{BB962C8B-B14F-4D97-AF65-F5344CB8AC3E}">
        <p14:creationId xmlns:p14="http://schemas.microsoft.com/office/powerpoint/2010/main" val="366824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Lifetimes measured with a plunger device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00009"/>
            <a:ext cx="4298372" cy="45341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191000" y="2590800"/>
            <a:ext cx="685800" cy="152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61256" y="5562600"/>
            <a:ext cx="838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6"/>
          <a:stretch/>
        </p:blipFill>
        <p:spPr bwMode="auto">
          <a:xfrm>
            <a:off x="4533900" y="923922"/>
            <a:ext cx="4569892" cy="120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56" y="4531458"/>
            <a:ext cx="4609699" cy="208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641326"/>
            <a:ext cx="445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B(E2; 4</a:t>
            </a:r>
            <a:r>
              <a:rPr lang="en-US" baseline="30000" dirty="0" smtClean="0"/>
              <a:t>+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2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baseline="-25000" dirty="0" smtClean="0"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)=0.61(19) </a:t>
            </a:r>
            <a:r>
              <a:rPr lang="en-US" dirty="0" err="1" smtClean="0">
                <a:sym typeface="Wingdings" panose="05000000000000000000" pitchFamily="2" charset="2"/>
              </a:rPr>
              <a:t>W.u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543" y="6057781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=76(14)</a:t>
            </a:r>
            <a:r>
              <a:rPr lang="en-US" baseline="-25000" dirty="0" smtClean="0">
                <a:sym typeface="Symbol" panose="05050102010706020507" pitchFamily="18" charset="2"/>
              </a:rPr>
              <a:t>stat</a:t>
            </a:r>
            <a:r>
              <a:rPr lang="en-US" dirty="0" smtClean="0">
                <a:sym typeface="Symbol" panose="05050102010706020507" pitchFamily="18" charset="2"/>
              </a:rPr>
              <a:t>(20)</a:t>
            </a:r>
            <a:r>
              <a:rPr lang="en-US" baseline="-25000" dirty="0" smtClean="0">
                <a:sym typeface="Symbol" panose="05050102010706020507" pitchFamily="18" charset="2"/>
              </a:rPr>
              <a:t>sys </a:t>
            </a:r>
            <a:r>
              <a:rPr lang="en-US" dirty="0" err="1" smtClean="0">
                <a:sym typeface="Symbol" panose="05050102010706020507" pitchFamily="18" charset="2"/>
              </a:rPr>
              <a:t>ps</a:t>
            </a:r>
            <a:endParaRPr lang="en-US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0" y="6519446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J.J. Parker et al., PRL 118, 052501 (2017)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323600"/>
            <a:ext cx="4294182" cy="2017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1954927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Test case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5411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370342"/>
          </a:xfrm>
        </p:spPr>
        <p:txBody>
          <a:bodyPr/>
          <a:lstStyle/>
          <a:p>
            <a:r>
              <a:rPr lang="en-US" altLang="en-US" baseline="30000" dirty="0" smtClean="0"/>
              <a:t>44</a:t>
            </a:r>
            <a:r>
              <a:rPr lang="en-US" altLang="en-US" dirty="0" smtClean="0"/>
              <a:t>S – an unusual 4</a:t>
            </a:r>
            <a:r>
              <a:rPr lang="en-US" altLang="en-US" baseline="30000" dirty="0" smtClean="0"/>
              <a:t>+</a:t>
            </a:r>
            <a:r>
              <a:rPr lang="en-US" altLang="en-US" dirty="0" smtClean="0"/>
              <a:t> isomer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01" y="1178986"/>
            <a:ext cx="9040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44</a:t>
            </a:r>
            <a:r>
              <a:rPr lang="en-US" dirty="0" smtClean="0"/>
              <a:t>S: B(E2; 4</a:t>
            </a:r>
            <a:r>
              <a:rPr lang="en-US" baseline="30000" dirty="0" smtClean="0"/>
              <a:t>+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2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baseline="-25000" dirty="0" smtClean="0"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)=0.61(19) </a:t>
            </a:r>
            <a:r>
              <a:rPr lang="en-US" dirty="0" err="1" smtClean="0">
                <a:sym typeface="Wingdings" panose="05000000000000000000" pitchFamily="2" charset="2"/>
              </a:rPr>
              <a:t>W.u</a:t>
            </a:r>
            <a:r>
              <a:rPr lang="en-US" dirty="0" smtClean="0">
                <a:sym typeface="Wingdings" panose="05000000000000000000" pitchFamily="2" charset="2"/>
              </a:rPr>
              <a:t>. is very small as compared to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“typical” B(E2; 4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baseline="-25000" dirty="0" smtClean="0">
                <a:sym typeface="Wingdings" panose="05000000000000000000" pitchFamily="2" charset="2"/>
              </a:rPr>
              <a:t>rot</a:t>
            </a:r>
            <a:r>
              <a:rPr lang="en-US" dirty="0" smtClean="0">
                <a:sym typeface="Wingdings" panose="05000000000000000000" pitchFamily="2" charset="2"/>
              </a:rPr>
              <a:t>  2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baseline="-25000" dirty="0" smtClean="0"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)=9-14 </a:t>
            </a:r>
            <a:r>
              <a:rPr lang="en-US" dirty="0" err="1" smtClean="0">
                <a:sym typeface="Wingdings" panose="05000000000000000000" pitchFamily="2" charset="2"/>
              </a:rPr>
              <a:t>W.u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9749" y="2590800"/>
            <a:ext cx="8763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The small B(E2) indicates that the observed 4</a:t>
            </a:r>
            <a:r>
              <a:rPr lang="en-US" sz="2200" baseline="30000" dirty="0" smtClean="0"/>
              <a:t>+</a:t>
            </a:r>
            <a:r>
              <a:rPr lang="en-US" sz="2200" dirty="0" smtClean="0"/>
              <a:t> state is not a member of the ground-state rotational band and rather has a very different, pure configuration that hinders the decay to the ground-state band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In the shell model, such a 4</a:t>
            </a:r>
            <a:r>
              <a:rPr lang="en-US" sz="2200" baseline="30000" dirty="0" smtClean="0"/>
              <a:t>+</a:t>
            </a:r>
            <a:r>
              <a:rPr lang="en-US" sz="2200" dirty="0" smtClean="0"/>
              <a:t> state exists indeed and may indicate a new kind of isomerism in light nuclei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Challenge to complete the picture: Find the collective 4</a:t>
            </a:r>
            <a:r>
              <a:rPr lang="en-US" sz="2200" baseline="30000" dirty="0" smtClean="0"/>
              <a:t>+</a:t>
            </a:r>
            <a:r>
              <a:rPr lang="en-US" sz="2200" dirty="0" smtClean="0"/>
              <a:t> state that connects strongly to the 2</a:t>
            </a:r>
            <a:r>
              <a:rPr lang="en-US" sz="2200" baseline="30000" dirty="0" smtClean="0"/>
              <a:t>+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state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5155453" y="6519446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J.J. Parker et al., PRL 118, 052501 (2017)</a:t>
            </a:r>
          </a:p>
        </p:txBody>
      </p:sp>
    </p:spTree>
    <p:extLst>
      <p:ext uri="{BB962C8B-B14F-4D97-AF65-F5344CB8AC3E}">
        <p14:creationId xmlns:p14="http://schemas.microsoft.com/office/powerpoint/2010/main" val="1400368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Experimental considerations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914400"/>
            <a:ext cx="9067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858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Coulomb excitation</a:t>
            </a:r>
          </a:p>
          <a:p>
            <a:pPr marL="1196975" lvl="2" indent="-39211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Around and below the Coulomb barrier: Multistep excitations possible, moments can deduced (tells about shape) – issues: due multi-step, feeding may become an issue; intensities of 10</a:t>
            </a:r>
            <a:r>
              <a:rPr lang="en-US" altLang="en-US" sz="2100" baseline="30000" dirty="0" smtClean="0"/>
              <a:t>4</a:t>
            </a:r>
            <a:r>
              <a:rPr lang="en-US" altLang="en-US" sz="2100" dirty="0" smtClean="0"/>
              <a:t> </a:t>
            </a:r>
            <a:r>
              <a:rPr lang="en-US" altLang="en-US" sz="2100" dirty="0" err="1" smtClean="0"/>
              <a:t>pps</a:t>
            </a:r>
            <a:r>
              <a:rPr lang="en-US" altLang="en-US" sz="2100" dirty="0" smtClean="0"/>
              <a:t> and higher are needed</a:t>
            </a:r>
          </a:p>
          <a:p>
            <a:pPr marL="1196975" lvl="2" indent="-39211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At intermediate or relativistic energies: Single-step, little feeding issues, can be done at ~1 </a:t>
            </a:r>
            <a:r>
              <a:rPr lang="en-US" altLang="en-US" sz="2100" dirty="0" err="1" smtClean="0"/>
              <a:t>pps</a:t>
            </a:r>
            <a:r>
              <a:rPr lang="en-US" altLang="en-US" sz="2100" dirty="0"/>
              <a:t> </a:t>
            </a:r>
            <a:r>
              <a:rPr lang="en-US" altLang="en-US" sz="2100" dirty="0" smtClean="0"/>
              <a:t>intensities (furthest reach) – issues: </a:t>
            </a:r>
            <a:r>
              <a:rPr lang="en-US" altLang="en-US" sz="2100" dirty="0"/>
              <a:t>n</a:t>
            </a:r>
            <a:r>
              <a:rPr lang="en-US" altLang="en-US" sz="2100" dirty="0" smtClean="0"/>
              <a:t>o access to moments or collective band structures, model dependent</a:t>
            </a:r>
          </a:p>
          <a:p>
            <a:pPr marL="685800" lvl="1" indent="-403225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Lifetime measurements</a:t>
            </a:r>
          </a:p>
          <a:p>
            <a:pPr marL="1196975" lvl="2" indent="-39211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Model independent, often very precise, many states can be accessed depending on chosen population mechanism –</a:t>
            </a:r>
            <a:r>
              <a:rPr lang="en-US" altLang="en-US" sz="2100" dirty="0"/>
              <a:t> </a:t>
            </a:r>
            <a:r>
              <a:rPr lang="en-US" altLang="en-US" sz="2100" dirty="0" smtClean="0"/>
              <a:t>issues: Target thicknesses, beam energy, and lifetime need to fit (not all methods can access all lifetime ranges), feeding is often an issue, higher intensity need than </a:t>
            </a:r>
            <a:r>
              <a:rPr lang="en-US" altLang="en-US" sz="2100" dirty="0" err="1" smtClean="0"/>
              <a:t>Coulex</a:t>
            </a:r>
            <a:r>
              <a:rPr lang="en-US" altLang="en-US" sz="2100" dirty="0" smtClean="0"/>
              <a:t>, </a:t>
            </a:r>
          </a:p>
          <a:p>
            <a:pPr marL="1196975" lvl="2" indent="-39211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Fast-timing methods are (re)entering the market but are not yet competitive for rare isotopes in the sub-nanosecond regime (my view …)   </a:t>
            </a:r>
          </a:p>
        </p:txBody>
      </p:sp>
    </p:spTree>
    <p:extLst>
      <p:ext uri="{BB962C8B-B14F-4D97-AF65-F5344CB8AC3E}">
        <p14:creationId xmlns:p14="http://schemas.microsoft.com/office/powerpoint/2010/main" val="12550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22136" y="239712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Electromagnetic transition strength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45984" y="827311"/>
            <a:ext cx="8496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accent1"/>
                </a:solidFill>
              </a:rPr>
              <a:t>Question</a:t>
            </a:r>
            <a:endParaRPr lang="en-US" altLang="en-US" sz="2200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</a:pPr>
            <a:r>
              <a:rPr lang="en-US" altLang="en-US" sz="2200" dirty="0" smtClean="0"/>
              <a:t>How likely is a state to decay or can be excited and what does it tell us?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715000" y="4038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38" b="9317"/>
          <a:stretch/>
        </p:blipFill>
        <p:spPr>
          <a:xfrm>
            <a:off x="231781" y="4466152"/>
            <a:ext cx="2740019" cy="163496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27" y="3863018"/>
            <a:ext cx="3456468" cy="295481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838200" y="3733800"/>
            <a:ext cx="12954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Down Arrow 13"/>
          <p:cNvSpPr/>
          <p:nvPr/>
        </p:nvSpPr>
        <p:spPr bwMode="auto">
          <a:xfrm>
            <a:off x="1291590" y="2348010"/>
            <a:ext cx="388619" cy="135313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85835" y="2057400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3130" y="34353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838200" y="2362200"/>
            <a:ext cx="12954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45984" y="1970311"/>
            <a:ext cx="158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Two bound states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9993335">
            <a:off x="814882" y="2847411"/>
            <a:ext cx="1342034" cy="307777"/>
          </a:xfrm>
          <a:prstGeom prst="rect">
            <a:avLst/>
          </a:prstGeom>
          <a:solidFill>
            <a:srgbClr val="E2F4E7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Symbol" panose="05050102010706020507" pitchFamily="18" charset="2"/>
              </a:rPr>
              <a:t>-ray transition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018105" y="3744689"/>
            <a:ext cx="12954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Down Arrow 23"/>
          <p:cNvSpPr/>
          <p:nvPr/>
        </p:nvSpPr>
        <p:spPr bwMode="auto">
          <a:xfrm rot="10800000">
            <a:off x="4471495" y="2358899"/>
            <a:ext cx="388619" cy="1353133"/>
          </a:xfrm>
          <a:prstGeom prst="downArrow">
            <a:avLst/>
          </a:prstGeom>
          <a:solidFill>
            <a:schemeClr val="tx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7717" y="3341830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9212" y="20880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4018105" y="2373089"/>
            <a:ext cx="12954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525889" y="1981200"/>
            <a:ext cx="158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Two bound states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 rot="19993335">
            <a:off x="3780291" y="2860113"/>
            <a:ext cx="172304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ym typeface="Symbol" panose="05050102010706020507" pitchFamily="18" charset="2"/>
              </a:rPr>
              <a:t>Real or virtual photon, hadronic interaction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700087" y="5426144"/>
            <a:ext cx="2412840" cy="6155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Electric multipole radiation</a:t>
            </a:r>
          </a:p>
          <a:p>
            <a:endParaRPr lang="en-US" sz="600" dirty="0" smtClean="0"/>
          </a:p>
          <a:p>
            <a:r>
              <a:rPr lang="en-US" sz="1400" dirty="0" smtClean="0"/>
              <a:t>Magnetic multipole radiation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711549" y="599634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ym typeface="Symbol" panose="05050102010706020507" pitchFamily="18" charset="2"/>
              </a:rPr>
              <a:t> </a:t>
            </a:r>
            <a:r>
              <a:rPr lang="en-US" sz="1400" dirty="0" err="1" smtClean="0">
                <a:sym typeface="Symbol" panose="05050102010706020507" pitchFamily="18" charset="2"/>
              </a:rPr>
              <a:t>multipolarity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4492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smtClean="0"/>
              <a:t>Related review articles</a:t>
            </a: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04800" y="1524000"/>
            <a:ext cx="8730343" cy="33855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5720" tIns="0" rIns="4572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 charset="0"/>
              </a:rPr>
              <a:t>A. </a:t>
            </a:r>
            <a:r>
              <a:rPr lang="en-US" sz="2000" dirty="0" err="1">
                <a:latin typeface="Arial" charset="0"/>
              </a:rPr>
              <a:t>Görgen</a:t>
            </a:r>
            <a:r>
              <a:rPr lang="en-US" sz="2000" dirty="0">
                <a:latin typeface="Arial" charset="0"/>
              </a:rPr>
              <a:t>, Shapes and collectivity of exotic nuclei via low-energy Coulomb </a:t>
            </a:r>
            <a:r>
              <a:rPr lang="en-US" sz="2000" dirty="0" smtClean="0">
                <a:latin typeface="Arial" charset="0"/>
              </a:rPr>
              <a:t>excitation, J</a:t>
            </a:r>
            <a:r>
              <a:rPr lang="en-US" sz="2000" dirty="0">
                <a:latin typeface="Arial" charset="0"/>
              </a:rPr>
              <a:t>. Phys. G: </a:t>
            </a:r>
            <a:r>
              <a:rPr lang="en-US" sz="2000" dirty="0" err="1">
                <a:latin typeface="Arial" charset="0"/>
              </a:rPr>
              <a:t>Nucl</a:t>
            </a:r>
            <a:r>
              <a:rPr lang="en-US" sz="2000" dirty="0">
                <a:latin typeface="Arial" charset="0"/>
              </a:rPr>
              <a:t>. Phys. 37 103101 (2010)</a:t>
            </a:r>
            <a:endParaRPr lang="da-DK" sz="2000" dirty="0" smtClean="0">
              <a:latin typeface="Arial" charset="0"/>
            </a:endParaRP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dirty="0"/>
              <a:t>. </a:t>
            </a:r>
            <a:r>
              <a:rPr lang="en-US" sz="2000" dirty="0" smtClean="0"/>
              <a:t>Glasmacher, Coulomb excitation at intermediate energies,  </a:t>
            </a:r>
            <a:r>
              <a:rPr lang="en-US" sz="2000" dirty="0" err="1" smtClean="0"/>
              <a:t>Annu</a:t>
            </a:r>
            <a:r>
              <a:rPr lang="en-US" sz="2000" dirty="0"/>
              <a:t>. Rev. </a:t>
            </a:r>
            <a:r>
              <a:rPr lang="en-US" sz="2000" dirty="0" err="1"/>
              <a:t>Nucl</a:t>
            </a:r>
            <a:r>
              <a:rPr lang="en-US" sz="2000" dirty="0"/>
              <a:t>. Part. </a:t>
            </a:r>
            <a:r>
              <a:rPr lang="en-US" sz="2000" dirty="0" smtClean="0"/>
              <a:t>Sci. 48, 1 </a:t>
            </a:r>
            <a:r>
              <a:rPr lang="en-US" sz="2000" dirty="0"/>
              <a:t>(1998</a:t>
            </a:r>
            <a:r>
              <a:rPr lang="en-US" sz="2000" dirty="0" smtClean="0"/>
              <a:t>)</a:t>
            </a:r>
            <a:endParaRPr lang="en-US" sz="2000" dirty="0"/>
          </a:p>
          <a:p>
            <a:pPr>
              <a:spcBef>
                <a:spcPct val="50000"/>
              </a:spcBef>
              <a:defRPr/>
            </a:pPr>
            <a:endParaRPr lang="da-DK" sz="2000" dirty="0" smtClean="0"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da-DK" sz="2000" dirty="0" smtClean="0">
                <a:latin typeface="Arial" charset="0"/>
              </a:rPr>
              <a:t>A. </a:t>
            </a:r>
            <a:r>
              <a:rPr lang="da-DK" sz="2000" smtClean="0">
                <a:latin typeface="Arial" charset="0"/>
              </a:rPr>
              <a:t>Dewald et al., </a:t>
            </a:r>
            <a:r>
              <a:rPr lang="en-US" sz="2000" dirty="0">
                <a:latin typeface="Arial" charset="0"/>
              </a:rPr>
              <a:t>Developing the Recoil Distance Doppler-Shift technique towards a versatile tool for lifetime measurements of excited nuclear </a:t>
            </a:r>
            <a:r>
              <a:rPr lang="en-US" sz="2000" dirty="0" smtClean="0">
                <a:latin typeface="Arial" charset="0"/>
              </a:rPr>
              <a:t>states, </a:t>
            </a:r>
            <a:r>
              <a:rPr lang="en-US" sz="2000" dirty="0" err="1"/>
              <a:t>Prog</a:t>
            </a:r>
            <a:r>
              <a:rPr lang="en-US" sz="2000" dirty="0" smtClean="0"/>
              <a:t>. Part. </a:t>
            </a:r>
            <a:r>
              <a:rPr lang="en-US" sz="2000" dirty="0" err="1" smtClean="0"/>
              <a:t>Nucl</a:t>
            </a:r>
            <a:r>
              <a:rPr lang="en-US" sz="2000" dirty="0" smtClean="0"/>
              <a:t>. Phys</a:t>
            </a:r>
            <a:r>
              <a:rPr lang="en-US" sz="2000" dirty="0"/>
              <a:t>. </a:t>
            </a:r>
            <a:r>
              <a:rPr lang="en-US" sz="2000" dirty="0" smtClean="0"/>
              <a:t>67, 786 </a:t>
            </a:r>
            <a:r>
              <a:rPr lang="en-US" sz="2000" dirty="0"/>
              <a:t>(</a:t>
            </a:r>
            <a:r>
              <a:rPr lang="en-US" sz="2000" dirty="0" smtClean="0"/>
              <a:t>2012)</a:t>
            </a:r>
            <a:endParaRPr lang="da-DK" sz="20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70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04800" y="1524000"/>
            <a:ext cx="8730343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5720" tIns="0" rIns="4572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5400" dirty="0" smtClean="0">
                <a:latin typeface="Arial" charset="0"/>
              </a:rPr>
              <a:t>Appendix</a:t>
            </a:r>
            <a:endParaRPr lang="da-DK" sz="54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26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771"/>
            <a:ext cx="6439963" cy="776542"/>
          </a:xfrm>
        </p:spPr>
        <p:txBody>
          <a:bodyPr/>
          <a:lstStyle/>
          <a:p>
            <a:pPr lvl="0"/>
            <a:r>
              <a:rPr lang="en-US" sz="2700" dirty="0" smtClean="0">
                <a:ea typeface="ＭＳ Ｐゴシック" pitchFamily="1" charset="-128"/>
              </a:rPr>
              <a:t>Novel approaches – a new plunger and clocking transitions directly</a:t>
            </a:r>
            <a:endParaRPr lang="en-US" sz="27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990601"/>
            <a:ext cx="4419600" cy="314455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80" y="3429000"/>
            <a:ext cx="445018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7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37" y="52020"/>
            <a:ext cx="6814259" cy="803729"/>
          </a:xfrm>
        </p:spPr>
        <p:txBody>
          <a:bodyPr/>
          <a:lstStyle/>
          <a:p>
            <a:pPr lvl="0"/>
            <a:r>
              <a:rPr lang="en-US" sz="2700" dirty="0" smtClean="0">
                <a:ea typeface="ＭＳ Ｐゴシック" pitchFamily="1" charset="-128"/>
              </a:rPr>
              <a:t>Excited-state lifetime measurements </a:t>
            </a:r>
            <a:r>
              <a:rPr lang="en-US" sz="2700" dirty="0">
                <a:ea typeface="ＭＳ Ｐゴシック" pitchFamily="1" charset="-128"/>
              </a:rPr>
              <a:t/>
            </a:r>
            <a:br>
              <a:rPr lang="en-US" sz="2700" dirty="0">
                <a:ea typeface="ＭＳ Ｐゴシック" pitchFamily="1" charset="-128"/>
              </a:rPr>
            </a:br>
            <a:r>
              <a:rPr lang="en-US" sz="2700" dirty="0">
                <a:ea typeface="ＭＳ Ｐゴシック" pitchFamily="1" charset="-128"/>
              </a:rPr>
              <a:t>with TRIPLEX</a:t>
            </a:r>
            <a:endParaRPr lang="en-US" sz="2700" dirty="0"/>
          </a:p>
        </p:txBody>
      </p:sp>
      <p:sp>
        <p:nvSpPr>
          <p:cNvPr id="99" name="Title 1"/>
          <p:cNvSpPr txBox="1">
            <a:spLocks/>
          </p:cNvSpPr>
          <p:nvPr/>
        </p:nvSpPr>
        <p:spPr>
          <a:xfrm>
            <a:off x="3281860" y="886874"/>
            <a:ext cx="5694398" cy="419216"/>
          </a:xfrm>
          <a:prstGeom prst="rect">
            <a:avLst/>
          </a:prstGeom>
        </p:spPr>
        <p:txBody>
          <a:bodyPr vert="horz" lIns="90620" tIns="45310" rIns="90620" bIns="4531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2250" dirty="0">
                <a:latin typeface="Gotham-Bold"/>
              </a:rPr>
              <a:t>(</a:t>
            </a:r>
            <a:r>
              <a:rPr lang="en-US" sz="2250" b="1" dirty="0">
                <a:solidFill>
                  <a:srgbClr val="00B050"/>
                </a:solidFill>
                <a:latin typeface="Gotham-Bold"/>
                <a:ea typeface="+mj-ea"/>
                <a:cs typeface="+mj-cs"/>
              </a:rPr>
              <a:t>TRI</a:t>
            </a:r>
            <a:r>
              <a:rPr lang="en-US" sz="2250" dirty="0">
                <a:latin typeface="Gotham-Bold"/>
                <a:ea typeface="+mj-ea"/>
                <a:cs typeface="+mj-cs"/>
              </a:rPr>
              <a:t>-FOIL </a:t>
            </a:r>
            <a:r>
              <a:rPr lang="en-US" sz="2250" b="1" u="sng" dirty="0">
                <a:solidFill>
                  <a:srgbClr val="00B050"/>
                </a:solidFill>
                <a:latin typeface="Gotham-Bold"/>
                <a:ea typeface="+mj-ea"/>
                <a:cs typeface="+mj-cs"/>
              </a:rPr>
              <a:t>PL</a:t>
            </a:r>
            <a:r>
              <a:rPr lang="en-US" sz="2250" u="sng" dirty="0">
                <a:latin typeface="Gotham-Bold"/>
                <a:ea typeface="+mj-ea"/>
                <a:cs typeface="+mj-cs"/>
              </a:rPr>
              <a:t>UNGER</a:t>
            </a:r>
            <a:r>
              <a:rPr lang="en-US" sz="2250" dirty="0">
                <a:latin typeface="Gotham-Bold"/>
                <a:ea typeface="+mj-ea"/>
                <a:cs typeface="+mj-cs"/>
              </a:rPr>
              <a:t> for </a:t>
            </a:r>
            <a:r>
              <a:rPr lang="en-US" sz="2250" b="1" dirty="0">
                <a:solidFill>
                  <a:srgbClr val="00B050"/>
                </a:solidFill>
                <a:latin typeface="Gotham-Bold"/>
                <a:ea typeface="+mj-ea"/>
                <a:cs typeface="+mj-cs"/>
              </a:rPr>
              <a:t>EX</a:t>
            </a:r>
            <a:r>
              <a:rPr lang="en-US" sz="2250" dirty="0">
                <a:latin typeface="Gotham-Bold"/>
                <a:ea typeface="+mj-ea"/>
                <a:cs typeface="+mj-cs"/>
              </a:rPr>
              <a:t>OTIC BEAMS)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5256712" y="1364029"/>
            <a:ext cx="3630859" cy="2609850"/>
            <a:chOff x="5193030" y="2133600"/>
            <a:chExt cx="3872916" cy="2783840"/>
          </a:xfrm>
        </p:grpSpPr>
        <p:pic>
          <p:nvPicPr>
            <p:cNvPr id="102" name="Picture 101" descr="C:\Users\iwasaki\Desktop\TRIPLEX.JP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2133600"/>
              <a:ext cx="3655746" cy="2783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0" lon="10799977" rev="0"/>
              </a:camera>
              <a:lightRig rig="threePt" dir="t"/>
            </a:scene3d>
          </p:spPr>
        </p:pic>
        <p:sp>
          <p:nvSpPr>
            <p:cNvPr id="103" name="Left Arrow 102"/>
            <p:cNvSpPr/>
            <p:nvPr/>
          </p:nvSpPr>
          <p:spPr>
            <a:xfrm rot="10800000">
              <a:off x="5193030" y="3352800"/>
              <a:ext cx="1360170" cy="162560"/>
            </a:xfrm>
            <a:prstGeom prst="lef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620" tIns="45310" rIns="90620" bIns="45310" rtlCol="0" anchor="ctr"/>
            <a:lstStyle/>
            <a:p>
              <a:pPr algn="ctr"/>
              <a:endParaRPr lang="en-US" sz="225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38800" y="4343401"/>
              <a:ext cx="1033046" cy="466938"/>
            </a:xfrm>
            <a:prstGeom prst="rect">
              <a:avLst/>
            </a:prstGeom>
          </p:spPr>
          <p:txBody>
            <a:bodyPr wrap="none" lIns="90620" tIns="45310" rIns="90620" bIns="45310">
              <a:spAutoFit/>
            </a:bodyPr>
            <a:lstStyle/>
            <a:p>
              <a:r>
                <a:rPr lang="en-US" sz="2250" b="1" dirty="0">
                  <a:solidFill>
                    <a:srgbClr val="FF0000"/>
                  </a:solidFill>
                </a:rPr>
                <a:t>Beam</a:t>
              </a:r>
              <a:endParaRPr lang="en-US" sz="2250" b="1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55165" y="2185417"/>
              <a:ext cx="959317" cy="405381"/>
            </a:xfrm>
            <a:prstGeom prst="rect">
              <a:avLst/>
            </a:prstGeom>
          </p:spPr>
          <p:txBody>
            <a:bodyPr wrap="none" lIns="90620" tIns="45310" rIns="90620" bIns="45310">
              <a:spAutoFit/>
            </a:bodyPr>
            <a:lstStyle/>
            <a:p>
              <a:r>
                <a:rPr lang="en-US" sz="1875" b="1" dirty="0"/>
                <a:t>Target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315201" y="2185417"/>
              <a:ext cx="1318595" cy="405381"/>
            </a:xfrm>
            <a:prstGeom prst="rect">
              <a:avLst/>
            </a:prstGeom>
          </p:spPr>
          <p:txBody>
            <a:bodyPr wrap="none" lIns="90620" tIns="45310" rIns="90620" bIns="45310">
              <a:spAutoFit/>
            </a:bodyPr>
            <a:lstStyle/>
            <a:p>
              <a:r>
                <a:rPr lang="en-US" sz="1875" b="1" dirty="0"/>
                <a:t>Degrader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315201" y="4267200"/>
              <a:ext cx="1740933" cy="405381"/>
            </a:xfrm>
            <a:prstGeom prst="rect">
              <a:avLst/>
            </a:prstGeom>
          </p:spPr>
          <p:txBody>
            <a:bodyPr wrap="none" lIns="90620" tIns="45310" rIns="90620" bIns="45310">
              <a:spAutoFit/>
            </a:bodyPr>
            <a:lstStyle/>
            <a:p>
              <a:r>
                <a:rPr lang="en-US" sz="1875" b="1" dirty="0"/>
                <a:t>2</a:t>
              </a:r>
              <a:r>
                <a:rPr lang="en-US" sz="1875" b="1" baseline="30000" dirty="0"/>
                <a:t>nd</a:t>
              </a:r>
              <a:r>
                <a:rPr lang="en-US" sz="1875" b="1" dirty="0"/>
                <a:t> Degrader</a:t>
              </a: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6934200" y="2590800"/>
              <a:ext cx="0" cy="406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7620000" y="2590800"/>
              <a:ext cx="66625" cy="4188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8300036" y="3886200"/>
              <a:ext cx="158164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60506" y="1351826"/>
            <a:ext cx="4535643" cy="3220174"/>
            <a:chOff x="228600" y="1675047"/>
            <a:chExt cx="4495800" cy="3430353"/>
          </a:xfrm>
        </p:grpSpPr>
        <p:sp>
          <p:nvSpPr>
            <p:cNvPr id="112" name="Rectangle 25"/>
            <p:cNvSpPr>
              <a:spLocks noChangeArrowheads="1"/>
            </p:cNvSpPr>
            <p:nvPr/>
          </p:nvSpPr>
          <p:spPr bwMode="auto">
            <a:xfrm>
              <a:off x="1371587" y="3287645"/>
              <a:ext cx="2849327" cy="529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13" b="1" dirty="0"/>
                <a:t>Target       Degrader    Degrader</a:t>
              </a:r>
            </a:p>
            <a:p>
              <a:r>
                <a:rPr lang="en-US" sz="1313" b="1" dirty="0">
                  <a:solidFill>
                    <a:srgbClr val="064308"/>
                  </a:solidFill>
                </a:rPr>
                <a:t> </a:t>
              </a:r>
              <a:endParaRPr lang="en-US" sz="1500" b="1" dirty="0">
                <a:solidFill>
                  <a:srgbClr val="064308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524000" y="2525713"/>
              <a:ext cx="381000" cy="762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64308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50" dirty="0"/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743200" y="2525713"/>
              <a:ext cx="76200" cy="762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64308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50" dirty="0"/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3429000" y="2525713"/>
              <a:ext cx="76200" cy="7620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64308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50" dirty="0"/>
            </a:p>
          </p:txBody>
        </p:sp>
        <p:cxnSp>
          <p:nvCxnSpPr>
            <p:cNvPr id="116" name="Straight Arrow Connector 115"/>
            <p:cNvCxnSpPr/>
            <p:nvPr/>
          </p:nvCxnSpPr>
          <p:spPr bwMode="auto">
            <a:xfrm>
              <a:off x="1371600" y="2971800"/>
              <a:ext cx="32766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Lightning Bolt 116"/>
            <p:cNvSpPr/>
            <p:nvPr/>
          </p:nvSpPr>
          <p:spPr bwMode="auto">
            <a:xfrm rot="4235781">
              <a:off x="3669805" y="2476500"/>
              <a:ext cx="381000" cy="45720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50" dirty="0"/>
            </a:p>
          </p:txBody>
        </p:sp>
        <p:sp>
          <p:nvSpPr>
            <p:cNvPr id="118" name="Lightning Bolt 117"/>
            <p:cNvSpPr/>
            <p:nvPr/>
          </p:nvSpPr>
          <p:spPr bwMode="auto">
            <a:xfrm rot="4235781">
              <a:off x="2959595" y="2487574"/>
              <a:ext cx="381000" cy="457200"/>
            </a:xfrm>
            <a:prstGeom prst="lightningBolt">
              <a:avLst/>
            </a:prstGeom>
            <a:solidFill>
              <a:srgbClr val="064308"/>
            </a:solidFill>
            <a:ln>
              <a:solidFill>
                <a:srgbClr val="064308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50" dirty="0"/>
            </a:p>
          </p:txBody>
        </p:sp>
        <p:sp>
          <p:nvSpPr>
            <p:cNvPr id="119" name="Lightning Bolt 118"/>
            <p:cNvSpPr/>
            <p:nvPr/>
          </p:nvSpPr>
          <p:spPr bwMode="auto">
            <a:xfrm rot="4235781">
              <a:off x="2121395" y="2487574"/>
              <a:ext cx="381000" cy="457200"/>
            </a:xfrm>
            <a:prstGeom prst="lightningBol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5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28600" y="1676400"/>
              <a:ext cx="1065590" cy="344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kern="0" dirty="0">
                  <a:latin typeface="Arial" charset="0"/>
                  <a:ea typeface="ＭＳ Ｐゴシック" pitchFamily="1" charset="-128"/>
                  <a:cs typeface="ＭＳ Ｐゴシック" pitchFamily="-65" charset="-128"/>
                </a:rPr>
                <a:t>N(decay)</a:t>
              </a:r>
              <a:endParaRPr lang="en-US" sz="1500" dirty="0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371600" y="1675047"/>
              <a:ext cx="3352800" cy="690698"/>
              <a:chOff x="1371600" y="1675047"/>
              <a:chExt cx="3352800" cy="690698"/>
            </a:xfrm>
          </p:grpSpPr>
          <p:sp>
            <p:nvSpPr>
              <p:cNvPr id="139" name="Freeform 138"/>
              <p:cNvSpPr/>
              <p:nvPr/>
            </p:nvSpPr>
            <p:spPr>
              <a:xfrm>
                <a:off x="3493008" y="2258568"/>
                <a:ext cx="965801" cy="94686"/>
              </a:xfrm>
              <a:custGeom>
                <a:avLst/>
                <a:gdLst>
                  <a:gd name="connsiteX0" fmla="*/ 0 w 965801"/>
                  <a:gd name="connsiteY0" fmla="*/ 94686 h 94686"/>
                  <a:gd name="connsiteX1" fmla="*/ 0 w 965801"/>
                  <a:gd name="connsiteY1" fmla="*/ 0 h 94686"/>
                  <a:gd name="connsiteX2" fmla="*/ 97392 w 965801"/>
                  <a:gd name="connsiteY2" fmla="*/ 16232 h 94686"/>
                  <a:gd name="connsiteX3" fmla="*/ 246184 w 965801"/>
                  <a:gd name="connsiteY3" fmla="*/ 35169 h 94686"/>
                  <a:gd name="connsiteX4" fmla="*/ 435557 w 965801"/>
                  <a:gd name="connsiteY4" fmla="*/ 43285 h 94686"/>
                  <a:gd name="connsiteX5" fmla="*/ 741259 w 965801"/>
                  <a:gd name="connsiteY5" fmla="*/ 51401 h 94686"/>
                  <a:gd name="connsiteX6" fmla="*/ 965801 w 965801"/>
                  <a:gd name="connsiteY6" fmla="*/ 51401 h 94686"/>
                  <a:gd name="connsiteX7" fmla="*/ 965801 w 965801"/>
                  <a:gd name="connsiteY7" fmla="*/ 91981 h 94686"/>
                  <a:gd name="connsiteX8" fmla="*/ 0 w 965801"/>
                  <a:gd name="connsiteY8" fmla="*/ 94686 h 9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5801" h="94686">
                    <a:moveTo>
                      <a:pt x="0" y="94686"/>
                    </a:moveTo>
                    <a:lnTo>
                      <a:pt x="0" y="0"/>
                    </a:lnTo>
                    <a:lnTo>
                      <a:pt x="97392" y="16232"/>
                    </a:lnTo>
                    <a:lnTo>
                      <a:pt x="246184" y="35169"/>
                    </a:lnTo>
                    <a:lnTo>
                      <a:pt x="435557" y="43285"/>
                    </a:lnTo>
                    <a:lnTo>
                      <a:pt x="741259" y="51401"/>
                    </a:lnTo>
                    <a:lnTo>
                      <a:pt x="965801" y="51401"/>
                    </a:lnTo>
                    <a:lnTo>
                      <a:pt x="965801" y="91981"/>
                    </a:lnTo>
                    <a:lnTo>
                      <a:pt x="0" y="946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u="sng" dirty="0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2772937" y="2115015"/>
                <a:ext cx="713678" cy="245326"/>
              </a:xfrm>
              <a:custGeom>
                <a:avLst/>
                <a:gdLst>
                  <a:gd name="connsiteX0" fmla="*/ 3717 w 713678"/>
                  <a:gd name="connsiteY0" fmla="*/ 245326 h 245326"/>
                  <a:gd name="connsiteX1" fmla="*/ 0 w 713678"/>
                  <a:gd name="connsiteY1" fmla="*/ 0 h 245326"/>
                  <a:gd name="connsiteX2" fmla="*/ 122663 w 713678"/>
                  <a:gd name="connsiteY2" fmla="*/ 26019 h 245326"/>
                  <a:gd name="connsiteX3" fmla="*/ 297365 w 713678"/>
                  <a:gd name="connsiteY3" fmla="*/ 63190 h 245326"/>
                  <a:gd name="connsiteX4" fmla="*/ 516673 w 713678"/>
                  <a:gd name="connsiteY4" fmla="*/ 100361 h 245326"/>
                  <a:gd name="connsiteX5" fmla="*/ 691375 w 713678"/>
                  <a:gd name="connsiteY5" fmla="*/ 133814 h 245326"/>
                  <a:gd name="connsiteX6" fmla="*/ 713678 w 713678"/>
                  <a:gd name="connsiteY6" fmla="*/ 141248 h 245326"/>
                  <a:gd name="connsiteX7" fmla="*/ 713678 w 713678"/>
                  <a:gd name="connsiteY7" fmla="*/ 245326 h 245326"/>
                  <a:gd name="connsiteX8" fmla="*/ 3717 w 713678"/>
                  <a:gd name="connsiteY8" fmla="*/ 245326 h 24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3678" h="245326">
                    <a:moveTo>
                      <a:pt x="3717" y="245326"/>
                    </a:moveTo>
                    <a:lnTo>
                      <a:pt x="0" y="0"/>
                    </a:lnTo>
                    <a:lnTo>
                      <a:pt x="122663" y="26019"/>
                    </a:lnTo>
                    <a:lnTo>
                      <a:pt x="297365" y="63190"/>
                    </a:lnTo>
                    <a:lnTo>
                      <a:pt x="516673" y="100361"/>
                    </a:lnTo>
                    <a:lnTo>
                      <a:pt x="691375" y="133814"/>
                    </a:lnTo>
                    <a:lnTo>
                      <a:pt x="713678" y="141248"/>
                    </a:lnTo>
                    <a:lnTo>
                      <a:pt x="713678" y="245326"/>
                    </a:lnTo>
                    <a:lnTo>
                      <a:pt x="3717" y="245326"/>
                    </a:lnTo>
                    <a:close/>
                  </a:path>
                </a:pathLst>
              </a:custGeom>
              <a:solidFill>
                <a:srgbClr val="CCFFCC"/>
              </a:solidFill>
              <a:ln w="19050">
                <a:solidFill>
                  <a:srgbClr val="06430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1371600" y="1679945"/>
                <a:ext cx="0" cy="685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1545336" y="1675047"/>
                <a:ext cx="1225513" cy="681742"/>
              </a:xfrm>
              <a:custGeom>
                <a:avLst/>
                <a:gdLst>
                  <a:gd name="connsiteX0" fmla="*/ 0 w 1225513"/>
                  <a:gd name="connsiteY0" fmla="*/ 670921 h 681742"/>
                  <a:gd name="connsiteX1" fmla="*/ 13527 w 1225513"/>
                  <a:gd name="connsiteY1" fmla="*/ 573529 h 681742"/>
                  <a:gd name="connsiteX2" fmla="*/ 29759 w 1225513"/>
                  <a:gd name="connsiteY2" fmla="*/ 468021 h 681742"/>
                  <a:gd name="connsiteX3" fmla="*/ 54107 w 1225513"/>
                  <a:gd name="connsiteY3" fmla="*/ 346282 h 681742"/>
                  <a:gd name="connsiteX4" fmla="*/ 86571 w 1225513"/>
                  <a:gd name="connsiteY4" fmla="*/ 227247 h 681742"/>
                  <a:gd name="connsiteX5" fmla="*/ 121740 w 1225513"/>
                  <a:gd name="connsiteY5" fmla="*/ 127150 h 681742"/>
                  <a:gd name="connsiteX6" fmla="*/ 148793 w 1225513"/>
                  <a:gd name="connsiteY6" fmla="*/ 59517 h 681742"/>
                  <a:gd name="connsiteX7" fmla="*/ 173141 w 1225513"/>
                  <a:gd name="connsiteY7" fmla="*/ 27053 h 681742"/>
                  <a:gd name="connsiteX8" fmla="*/ 202900 w 1225513"/>
                  <a:gd name="connsiteY8" fmla="*/ 5411 h 681742"/>
                  <a:gd name="connsiteX9" fmla="*/ 243479 w 1225513"/>
                  <a:gd name="connsiteY9" fmla="*/ 0 h 681742"/>
                  <a:gd name="connsiteX10" fmla="*/ 281354 w 1225513"/>
                  <a:gd name="connsiteY10" fmla="*/ 18937 h 681742"/>
                  <a:gd name="connsiteX11" fmla="*/ 321934 w 1225513"/>
                  <a:gd name="connsiteY11" fmla="*/ 75749 h 681742"/>
                  <a:gd name="connsiteX12" fmla="*/ 348987 w 1225513"/>
                  <a:gd name="connsiteY12" fmla="*/ 124445 h 681742"/>
                  <a:gd name="connsiteX13" fmla="*/ 373335 w 1225513"/>
                  <a:gd name="connsiteY13" fmla="*/ 151498 h 681742"/>
                  <a:gd name="connsiteX14" fmla="*/ 400388 w 1225513"/>
                  <a:gd name="connsiteY14" fmla="*/ 173141 h 681742"/>
                  <a:gd name="connsiteX15" fmla="*/ 446379 w 1225513"/>
                  <a:gd name="connsiteY15" fmla="*/ 205605 h 681742"/>
                  <a:gd name="connsiteX16" fmla="*/ 516717 w 1225513"/>
                  <a:gd name="connsiteY16" fmla="*/ 238069 h 681742"/>
                  <a:gd name="connsiteX17" fmla="*/ 616814 w 1225513"/>
                  <a:gd name="connsiteY17" fmla="*/ 278649 h 681742"/>
                  <a:gd name="connsiteX18" fmla="*/ 708795 w 1225513"/>
                  <a:gd name="connsiteY18" fmla="*/ 311113 h 681742"/>
                  <a:gd name="connsiteX19" fmla="*/ 846767 w 1225513"/>
                  <a:gd name="connsiteY19" fmla="*/ 343576 h 681742"/>
                  <a:gd name="connsiteX20" fmla="*/ 1000971 w 1225513"/>
                  <a:gd name="connsiteY20" fmla="*/ 381451 h 681742"/>
                  <a:gd name="connsiteX21" fmla="*/ 1120005 w 1225513"/>
                  <a:gd name="connsiteY21" fmla="*/ 411210 h 681742"/>
                  <a:gd name="connsiteX22" fmla="*/ 1220102 w 1225513"/>
                  <a:gd name="connsiteY22" fmla="*/ 432852 h 681742"/>
                  <a:gd name="connsiteX23" fmla="*/ 1225513 w 1225513"/>
                  <a:gd name="connsiteY23" fmla="*/ 681742 h 681742"/>
                  <a:gd name="connsiteX24" fmla="*/ 0 w 1225513"/>
                  <a:gd name="connsiteY24" fmla="*/ 670921 h 6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25513" h="681742">
                    <a:moveTo>
                      <a:pt x="0" y="670921"/>
                    </a:moveTo>
                    <a:lnTo>
                      <a:pt x="13527" y="573529"/>
                    </a:lnTo>
                    <a:lnTo>
                      <a:pt x="29759" y="468021"/>
                    </a:lnTo>
                    <a:lnTo>
                      <a:pt x="54107" y="346282"/>
                    </a:lnTo>
                    <a:lnTo>
                      <a:pt x="86571" y="227247"/>
                    </a:lnTo>
                    <a:lnTo>
                      <a:pt x="121740" y="127150"/>
                    </a:lnTo>
                    <a:lnTo>
                      <a:pt x="148793" y="59517"/>
                    </a:lnTo>
                    <a:lnTo>
                      <a:pt x="173141" y="27053"/>
                    </a:lnTo>
                    <a:lnTo>
                      <a:pt x="202900" y="5411"/>
                    </a:lnTo>
                    <a:lnTo>
                      <a:pt x="243479" y="0"/>
                    </a:lnTo>
                    <a:lnTo>
                      <a:pt x="281354" y="18937"/>
                    </a:lnTo>
                    <a:lnTo>
                      <a:pt x="321934" y="75749"/>
                    </a:lnTo>
                    <a:lnTo>
                      <a:pt x="348987" y="124445"/>
                    </a:lnTo>
                    <a:lnTo>
                      <a:pt x="373335" y="151498"/>
                    </a:lnTo>
                    <a:lnTo>
                      <a:pt x="400388" y="173141"/>
                    </a:lnTo>
                    <a:lnTo>
                      <a:pt x="446379" y="205605"/>
                    </a:lnTo>
                    <a:lnTo>
                      <a:pt x="516717" y="238069"/>
                    </a:lnTo>
                    <a:lnTo>
                      <a:pt x="616814" y="278649"/>
                    </a:lnTo>
                    <a:lnTo>
                      <a:pt x="708795" y="311113"/>
                    </a:lnTo>
                    <a:lnTo>
                      <a:pt x="846767" y="343576"/>
                    </a:lnTo>
                    <a:lnTo>
                      <a:pt x="1000971" y="381451"/>
                    </a:lnTo>
                    <a:lnTo>
                      <a:pt x="1120005" y="411210"/>
                    </a:lnTo>
                    <a:lnTo>
                      <a:pt x="1220102" y="432852"/>
                    </a:lnTo>
                    <a:lnTo>
                      <a:pt x="1225513" y="681742"/>
                    </a:lnTo>
                    <a:lnTo>
                      <a:pt x="0" y="67092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u="sng" dirty="0"/>
              </a:p>
            </p:txBody>
          </p:sp>
          <p:cxnSp>
            <p:nvCxnSpPr>
              <p:cNvPr id="143" name="Straight Arrow Connector 142"/>
              <p:cNvCxnSpPr/>
              <p:nvPr/>
            </p:nvCxnSpPr>
            <p:spPr>
              <a:xfrm>
                <a:off x="1371600" y="2362200"/>
                <a:ext cx="3352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>
              <a:off x="533400" y="3679004"/>
              <a:ext cx="3429000" cy="1426396"/>
              <a:chOff x="533400" y="3679004"/>
              <a:chExt cx="3429000" cy="1426396"/>
            </a:xfrm>
          </p:grpSpPr>
          <p:cxnSp>
            <p:nvCxnSpPr>
              <p:cNvPr id="127" name="Straight Arrow Connector 126"/>
              <p:cNvCxnSpPr/>
              <p:nvPr/>
            </p:nvCxnSpPr>
            <p:spPr>
              <a:xfrm flipV="1">
                <a:off x="1905000" y="3886200"/>
                <a:ext cx="0" cy="12192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V="1">
                <a:off x="1905000" y="5104047"/>
                <a:ext cx="2057400" cy="13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>
                <a:off x="533400" y="4063425"/>
                <a:ext cx="1257096" cy="59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b="1" kern="0" dirty="0">
                    <a:latin typeface="Arial" charset="0"/>
                    <a:ea typeface="ＭＳ Ｐゴシック" pitchFamily="1" charset="-128"/>
                  </a:rPr>
                  <a:t>Gamma</a:t>
                </a:r>
              </a:p>
              <a:p>
                <a:r>
                  <a:rPr lang="en-US" sz="1500" b="1" kern="0" dirty="0">
                    <a:latin typeface="Arial" charset="0"/>
                    <a:ea typeface="ＭＳ Ｐゴシック" pitchFamily="1" charset="-128"/>
                  </a:rPr>
                  <a:t>  Spectrum</a:t>
                </a:r>
                <a:endParaRPr lang="en-US" sz="1500" dirty="0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2735084" y="4471903"/>
                <a:ext cx="124445" cy="484253"/>
              </a:xfrm>
              <a:custGeom>
                <a:avLst/>
                <a:gdLst>
                  <a:gd name="connsiteX0" fmla="*/ 0 w 124445"/>
                  <a:gd name="connsiteY0" fmla="*/ 484253 h 484253"/>
                  <a:gd name="connsiteX1" fmla="*/ 29759 w 124445"/>
                  <a:gd name="connsiteY1" fmla="*/ 405799 h 484253"/>
                  <a:gd name="connsiteX2" fmla="*/ 48696 w 124445"/>
                  <a:gd name="connsiteY2" fmla="*/ 127150 h 484253"/>
                  <a:gd name="connsiteX3" fmla="*/ 62223 w 124445"/>
                  <a:gd name="connsiteY3" fmla="*/ 0 h 484253"/>
                  <a:gd name="connsiteX4" fmla="*/ 102802 w 124445"/>
                  <a:gd name="connsiteY4" fmla="*/ 400388 h 484253"/>
                  <a:gd name="connsiteX5" fmla="*/ 124445 w 124445"/>
                  <a:gd name="connsiteY5" fmla="*/ 476137 h 484253"/>
                  <a:gd name="connsiteX6" fmla="*/ 0 w 124445"/>
                  <a:gd name="connsiteY6" fmla="*/ 484253 h 48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445" h="484253">
                    <a:moveTo>
                      <a:pt x="0" y="484253"/>
                    </a:moveTo>
                    <a:lnTo>
                      <a:pt x="29759" y="405799"/>
                    </a:lnTo>
                    <a:lnTo>
                      <a:pt x="48696" y="127150"/>
                    </a:lnTo>
                    <a:lnTo>
                      <a:pt x="62223" y="0"/>
                    </a:lnTo>
                    <a:lnTo>
                      <a:pt x="102802" y="400388"/>
                    </a:lnTo>
                    <a:lnTo>
                      <a:pt x="124445" y="476137"/>
                    </a:lnTo>
                    <a:lnTo>
                      <a:pt x="0" y="48425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2886582" y="4379922"/>
                <a:ext cx="83865" cy="573529"/>
              </a:xfrm>
              <a:custGeom>
                <a:avLst/>
                <a:gdLst>
                  <a:gd name="connsiteX0" fmla="*/ 0 w 83865"/>
                  <a:gd name="connsiteY0" fmla="*/ 573529 h 573529"/>
                  <a:gd name="connsiteX1" fmla="*/ 0 w 83865"/>
                  <a:gd name="connsiteY1" fmla="*/ 573529 h 573529"/>
                  <a:gd name="connsiteX2" fmla="*/ 83865 w 83865"/>
                  <a:gd name="connsiteY2" fmla="*/ 573529 h 573529"/>
                  <a:gd name="connsiteX3" fmla="*/ 78455 w 83865"/>
                  <a:gd name="connsiteY3" fmla="*/ 524833 h 573529"/>
                  <a:gd name="connsiteX4" fmla="*/ 73044 w 83865"/>
                  <a:gd name="connsiteY4" fmla="*/ 427441 h 573529"/>
                  <a:gd name="connsiteX5" fmla="*/ 59517 w 83865"/>
                  <a:gd name="connsiteY5" fmla="*/ 192078 h 573529"/>
                  <a:gd name="connsiteX6" fmla="*/ 51401 w 83865"/>
                  <a:gd name="connsiteY6" fmla="*/ 0 h 573529"/>
                  <a:gd name="connsiteX7" fmla="*/ 24348 w 83865"/>
                  <a:gd name="connsiteY7" fmla="*/ 54106 h 573529"/>
                  <a:gd name="connsiteX8" fmla="*/ 13527 w 83865"/>
                  <a:gd name="connsiteY8" fmla="*/ 192078 h 573529"/>
                  <a:gd name="connsiteX9" fmla="*/ 0 w 83865"/>
                  <a:gd name="connsiteY9" fmla="*/ 573529 h 573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65" h="573529">
                    <a:moveTo>
                      <a:pt x="0" y="573529"/>
                    </a:moveTo>
                    <a:lnTo>
                      <a:pt x="0" y="573529"/>
                    </a:lnTo>
                    <a:lnTo>
                      <a:pt x="83865" y="573529"/>
                    </a:lnTo>
                    <a:lnTo>
                      <a:pt x="78455" y="524833"/>
                    </a:lnTo>
                    <a:lnTo>
                      <a:pt x="73044" y="427441"/>
                    </a:lnTo>
                    <a:lnTo>
                      <a:pt x="59517" y="192078"/>
                    </a:lnTo>
                    <a:lnTo>
                      <a:pt x="51401" y="0"/>
                    </a:lnTo>
                    <a:lnTo>
                      <a:pt x="24348" y="54106"/>
                    </a:lnTo>
                    <a:lnTo>
                      <a:pt x="13527" y="192078"/>
                    </a:lnTo>
                    <a:lnTo>
                      <a:pt x="0" y="573529"/>
                    </a:lnTo>
                    <a:close/>
                  </a:path>
                </a:pathLst>
              </a:custGeom>
              <a:solidFill>
                <a:srgbClr val="CCFFC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2975858" y="3795572"/>
                <a:ext cx="178551" cy="1171406"/>
              </a:xfrm>
              <a:custGeom>
                <a:avLst/>
                <a:gdLst>
                  <a:gd name="connsiteX0" fmla="*/ 0 w 178551"/>
                  <a:gd name="connsiteY0" fmla="*/ 1163290 h 1171406"/>
                  <a:gd name="connsiteX1" fmla="*/ 178551 w 178551"/>
                  <a:gd name="connsiteY1" fmla="*/ 1171406 h 1171406"/>
                  <a:gd name="connsiteX2" fmla="*/ 156909 w 178551"/>
                  <a:gd name="connsiteY2" fmla="*/ 1011791 h 1171406"/>
                  <a:gd name="connsiteX3" fmla="*/ 135266 w 178551"/>
                  <a:gd name="connsiteY3" fmla="*/ 557297 h 1171406"/>
                  <a:gd name="connsiteX4" fmla="*/ 124445 w 178551"/>
                  <a:gd name="connsiteY4" fmla="*/ 173140 h 1171406"/>
                  <a:gd name="connsiteX5" fmla="*/ 110918 w 178551"/>
                  <a:gd name="connsiteY5" fmla="*/ 0 h 1171406"/>
                  <a:gd name="connsiteX6" fmla="*/ 89276 w 178551"/>
                  <a:gd name="connsiteY6" fmla="*/ 10821 h 1171406"/>
                  <a:gd name="connsiteX7" fmla="*/ 75749 w 178551"/>
                  <a:gd name="connsiteY7" fmla="*/ 227247 h 1171406"/>
                  <a:gd name="connsiteX8" fmla="*/ 56812 w 178551"/>
                  <a:gd name="connsiteY8" fmla="*/ 703384 h 1171406"/>
                  <a:gd name="connsiteX9" fmla="*/ 29759 w 178551"/>
                  <a:gd name="connsiteY9" fmla="*/ 1055077 h 1171406"/>
                  <a:gd name="connsiteX10" fmla="*/ 0 w 178551"/>
                  <a:gd name="connsiteY10" fmla="*/ 1163290 h 117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51" h="1171406">
                    <a:moveTo>
                      <a:pt x="0" y="1163290"/>
                    </a:moveTo>
                    <a:lnTo>
                      <a:pt x="178551" y="1171406"/>
                    </a:lnTo>
                    <a:lnTo>
                      <a:pt x="156909" y="1011791"/>
                    </a:lnTo>
                    <a:lnTo>
                      <a:pt x="135266" y="557297"/>
                    </a:lnTo>
                    <a:lnTo>
                      <a:pt x="124445" y="173140"/>
                    </a:lnTo>
                    <a:lnTo>
                      <a:pt x="110918" y="0"/>
                    </a:lnTo>
                    <a:lnTo>
                      <a:pt x="89276" y="10821"/>
                    </a:lnTo>
                    <a:lnTo>
                      <a:pt x="75749" y="227247"/>
                    </a:lnTo>
                    <a:lnTo>
                      <a:pt x="56812" y="703384"/>
                    </a:lnTo>
                    <a:lnTo>
                      <a:pt x="29759" y="1055077"/>
                    </a:lnTo>
                    <a:lnTo>
                      <a:pt x="0" y="116329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/>
              </a:p>
            </p:txBody>
          </p:sp>
          <p:grpSp>
            <p:nvGrpSpPr>
              <p:cNvPr id="133" name="Group 132"/>
              <p:cNvGrpSpPr>
                <a:grpSpLocks noChangeAspect="1"/>
              </p:cNvGrpSpPr>
              <p:nvPr/>
            </p:nvGrpSpPr>
            <p:grpSpPr>
              <a:xfrm>
                <a:off x="2514600" y="3679004"/>
                <a:ext cx="902425" cy="1350196"/>
                <a:chOff x="11108115" y="4104549"/>
                <a:chExt cx="1074317" cy="1607376"/>
              </a:xfrm>
            </p:grpSpPr>
            <p:sp>
              <p:nvSpPr>
                <p:cNvPr id="134" name="Freeform 133"/>
                <p:cNvSpPr/>
                <p:nvPr/>
              </p:nvSpPr>
              <p:spPr>
                <a:xfrm>
                  <a:off x="11108115" y="5597112"/>
                  <a:ext cx="266529" cy="13434"/>
                </a:xfrm>
                <a:custGeom>
                  <a:avLst/>
                  <a:gdLst>
                    <a:gd name="connsiteX0" fmla="*/ 0 w 266529"/>
                    <a:gd name="connsiteY0" fmla="*/ 0 h 13434"/>
                    <a:gd name="connsiteX1" fmla="*/ 98411 w 266529"/>
                    <a:gd name="connsiteY1" fmla="*/ 8201 h 13434"/>
                    <a:gd name="connsiteX2" fmla="*/ 127114 w 266529"/>
                    <a:gd name="connsiteY2" fmla="*/ 12301 h 13434"/>
                    <a:gd name="connsiteX3" fmla="*/ 266529 w 266529"/>
                    <a:gd name="connsiteY3" fmla="*/ 12301 h 1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529" h="13434">
                      <a:moveTo>
                        <a:pt x="0" y="0"/>
                      </a:moveTo>
                      <a:lnTo>
                        <a:pt x="98411" y="8201"/>
                      </a:lnTo>
                      <a:cubicBezTo>
                        <a:pt x="108017" y="9268"/>
                        <a:pt x="117452" y="12065"/>
                        <a:pt x="127114" y="12301"/>
                      </a:cubicBezTo>
                      <a:cubicBezTo>
                        <a:pt x="173572" y="13434"/>
                        <a:pt x="220057" y="12301"/>
                        <a:pt x="266529" y="12301"/>
                      </a:cubicBezTo>
                    </a:path>
                  </a:pathLst>
                </a:custGeom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250" dirty="0"/>
                </a:p>
              </p:txBody>
            </p:sp>
            <p:sp>
              <p:nvSpPr>
                <p:cNvPr id="135" name="Freeform 134"/>
                <p:cNvSpPr/>
                <p:nvPr/>
              </p:nvSpPr>
              <p:spPr>
                <a:xfrm>
                  <a:off x="11374644" y="4953000"/>
                  <a:ext cx="159917" cy="660514"/>
                </a:xfrm>
                <a:custGeom>
                  <a:avLst/>
                  <a:gdLst>
                    <a:gd name="connsiteX0" fmla="*/ 0 w 159917"/>
                    <a:gd name="connsiteY0" fmla="*/ 1533567 h 1537668"/>
                    <a:gd name="connsiteX1" fmla="*/ 28703 w 159917"/>
                    <a:gd name="connsiteY1" fmla="*/ 1295741 h 1537668"/>
                    <a:gd name="connsiteX2" fmla="*/ 41004 w 159917"/>
                    <a:gd name="connsiteY2" fmla="*/ 877496 h 1537668"/>
                    <a:gd name="connsiteX3" fmla="*/ 53306 w 159917"/>
                    <a:gd name="connsiteY3" fmla="*/ 397743 h 1537668"/>
                    <a:gd name="connsiteX4" fmla="*/ 61507 w 159917"/>
                    <a:gd name="connsiteY4" fmla="*/ 184520 h 1537668"/>
                    <a:gd name="connsiteX5" fmla="*/ 73808 w 159917"/>
                    <a:gd name="connsiteY5" fmla="*/ 57406 h 1537668"/>
                    <a:gd name="connsiteX6" fmla="*/ 73808 w 159917"/>
                    <a:gd name="connsiteY6" fmla="*/ 0 h 1537668"/>
                    <a:gd name="connsiteX7" fmla="*/ 90210 w 159917"/>
                    <a:gd name="connsiteY7" fmla="*/ 49205 h 1537668"/>
                    <a:gd name="connsiteX8" fmla="*/ 86109 w 159917"/>
                    <a:gd name="connsiteY8" fmla="*/ 192721 h 1537668"/>
                    <a:gd name="connsiteX9" fmla="*/ 98411 w 159917"/>
                    <a:gd name="connsiteY9" fmla="*/ 471551 h 1537668"/>
                    <a:gd name="connsiteX10" fmla="*/ 106612 w 159917"/>
                    <a:gd name="connsiteY10" fmla="*/ 947203 h 1537668"/>
                    <a:gd name="connsiteX11" fmla="*/ 123013 w 159917"/>
                    <a:gd name="connsiteY11" fmla="*/ 1320344 h 1537668"/>
                    <a:gd name="connsiteX12" fmla="*/ 135315 w 159917"/>
                    <a:gd name="connsiteY12" fmla="*/ 1472061 h 1537668"/>
                    <a:gd name="connsiteX13" fmla="*/ 159917 w 159917"/>
                    <a:gd name="connsiteY13" fmla="*/ 1537668 h 1537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9917" h="1537668">
                      <a:moveTo>
                        <a:pt x="0" y="1533567"/>
                      </a:moveTo>
                      <a:lnTo>
                        <a:pt x="28703" y="1295741"/>
                      </a:lnTo>
                      <a:lnTo>
                        <a:pt x="41004" y="877496"/>
                      </a:lnTo>
                      <a:lnTo>
                        <a:pt x="53306" y="397743"/>
                      </a:lnTo>
                      <a:lnTo>
                        <a:pt x="61507" y="184520"/>
                      </a:lnTo>
                      <a:lnTo>
                        <a:pt x="73808" y="57406"/>
                      </a:lnTo>
                      <a:lnTo>
                        <a:pt x="73808" y="0"/>
                      </a:lnTo>
                      <a:lnTo>
                        <a:pt x="90210" y="49205"/>
                      </a:lnTo>
                      <a:lnTo>
                        <a:pt x="86109" y="192721"/>
                      </a:lnTo>
                      <a:lnTo>
                        <a:pt x="98411" y="471551"/>
                      </a:lnTo>
                      <a:lnTo>
                        <a:pt x="106612" y="947203"/>
                      </a:lnTo>
                      <a:lnTo>
                        <a:pt x="123013" y="1320344"/>
                      </a:lnTo>
                      <a:lnTo>
                        <a:pt x="135315" y="1472061"/>
                      </a:lnTo>
                      <a:lnTo>
                        <a:pt x="159917" y="1537668"/>
                      </a:lnTo>
                    </a:path>
                  </a:pathLst>
                </a:custGeom>
                <a:ln w="381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250" dirty="0"/>
                </a:p>
              </p:txBody>
            </p:sp>
            <p:sp>
              <p:nvSpPr>
                <p:cNvPr id="136" name="Freeform 135"/>
                <p:cNvSpPr/>
                <p:nvPr/>
              </p:nvSpPr>
              <p:spPr>
                <a:xfrm>
                  <a:off x="11542762" y="4510493"/>
                  <a:ext cx="114813" cy="1107121"/>
                </a:xfrm>
                <a:custGeom>
                  <a:avLst/>
                  <a:gdLst>
                    <a:gd name="connsiteX0" fmla="*/ 0 w 114813"/>
                    <a:gd name="connsiteY0" fmla="*/ 1107121 h 1107121"/>
                    <a:gd name="connsiteX1" fmla="*/ 20503 w 114813"/>
                    <a:gd name="connsiteY1" fmla="*/ 889798 h 1107121"/>
                    <a:gd name="connsiteX2" fmla="*/ 36904 w 114813"/>
                    <a:gd name="connsiteY2" fmla="*/ 541259 h 1107121"/>
                    <a:gd name="connsiteX3" fmla="*/ 49206 w 114813"/>
                    <a:gd name="connsiteY3" fmla="*/ 172219 h 1107121"/>
                    <a:gd name="connsiteX4" fmla="*/ 53306 w 114813"/>
                    <a:gd name="connsiteY4" fmla="*/ 20503 h 1107121"/>
                    <a:gd name="connsiteX5" fmla="*/ 53306 w 114813"/>
                    <a:gd name="connsiteY5" fmla="*/ 0 h 1107121"/>
                    <a:gd name="connsiteX6" fmla="*/ 65608 w 114813"/>
                    <a:gd name="connsiteY6" fmla="*/ 118913 h 1107121"/>
                    <a:gd name="connsiteX7" fmla="*/ 73808 w 114813"/>
                    <a:gd name="connsiteY7" fmla="*/ 287032 h 1107121"/>
                    <a:gd name="connsiteX8" fmla="*/ 82009 w 114813"/>
                    <a:gd name="connsiteY8" fmla="*/ 635570 h 1107121"/>
                    <a:gd name="connsiteX9" fmla="*/ 94311 w 114813"/>
                    <a:gd name="connsiteY9" fmla="*/ 1000510 h 1107121"/>
                    <a:gd name="connsiteX10" fmla="*/ 114813 w 114813"/>
                    <a:gd name="connsiteY10" fmla="*/ 1078418 h 1107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813" h="1107121">
                      <a:moveTo>
                        <a:pt x="0" y="1107121"/>
                      </a:moveTo>
                      <a:lnTo>
                        <a:pt x="20503" y="889798"/>
                      </a:lnTo>
                      <a:lnTo>
                        <a:pt x="36904" y="541259"/>
                      </a:lnTo>
                      <a:lnTo>
                        <a:pt x="49206" y="172219"/>
                      </a:lnTo>
                      <a:lnTo>
                        <a:pt x="53306" y="20503"/>
                      </a:lnTo>
                      <a:lnTo>
                        <a:pt x="53306" y="0"/>
                      </a:lnTo>
                      <a:lnTo>
                        <a:pt x="65608" y="118913"/>
                      </a:lnTo>
                      <a:lnTo>
                        <a:pt x="73808" y="287032"/>
                      </a:lnTo>
                      <a:lnTo>
                        <a:pt x="82009" y="635570"/>
                      </a:lnTo>
                      <a:lnTo>
                        <a:pt x="94311" y="1000510"/>
                      </a:lnTo>
                      <a:lnTo>
                        <a:pt x="114813" y="1078418"/>
                      </a:lnTo>
                    </a:path>
                  </a:pathLst>
                </a:custGeom>
                <a:ln w="38100">
                  <a:solidFill>
                    <a:srgbClr val="064308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250" dirty="0"/>
                </a:p>
              </p:txBody>
            </p:sp>
            <p:sp>
              <p:nvSpPr>
                <p:cNvPr id="137" name="Freeform 136"/>
                <p:cNvSpPr/>
                <p:nvPr/>
              </p:nvSpPr>
              <p:spPr>
                <a:xfrm>
                  <a:off x="11661675" y="4104549"/>
                  <a:ext cx="303434" cy="1603275"/>
                </a:xfrm>
                <a:custGeom>
                  <a:avLst/>
                  <a:gdLst>
                    <a:gd name="connsiteX0" fmla="*/ 0 w 303434"/>
                    <a:gd name="connsiteY0" fmla="*/ 1484362 h 1603275"/>
                    <a:gd name="connsiteX1" fmla="*/ 32804 w 303434"/>
                    <a:gd name="connsiteY1" fmla="*/ 1328545 h 1603275"/>
                    <a:gd name="connsiteX2" fmla="*/ 61507 w 303434"/>
                    <a:gd name="connsiteY2" fmla="*/ 918500 h 1603275"/>
                    <a:gd name="connsiteX3" fmla="*/ 69708 w 303434"/>
                    <a:gd name="connsiteY3" fmla="*/ 545360 h 1603275"/>
                    <a:gd name="connsiteX4" fmla="*/ 90210 w 303434"/>
                    <a:gd name="connsiteY4" fmla="*/ 237826 h 1603275"/>
                    <a:gd name="connsiteX5" fmla="*/ 98411 w 303434"/>
                    <a:gd name="connsiteY5" fmla="*/ 36904 h 1603275"/>
                    <a:gd name="connsiteX6" fmla="*/ 110712 w 303434"/>
                    <a:gd name="connsiteY6" fmla="*/ 0 h 1603275"/>
                    <a:gd name="connsiteX7" fmla="*/ 131215 w 303434"/>
                    <a:gd name="connsiteY7" fmla="*/ 86109 h 1603275"/>
                    <a:gd name="connsiteX8" fmla="*/ 139416 w 303434"/>
                    <a:gd name="connsiteY8" fmla="*/ 356739 h 1603275"/>
                    <a:gd name="connsiteX9" fmla="*/ 155817 w 303434"/>
                    <a:gd name="connsiteY9" fmla="*/ 766784 h 1603275"/>
                    <a:gd name="connsiteX10" fmla="*/ 172219 w 303434"/>
                    <a:gd name="connsiteY10" fmla="*/ 1131724 h 1603275"/>
                    <a:gd name="connsiteX11" fmla="*/ 196822 w 303434"/>
                    <a:gd name="connsiteY11" fmla="*/ 1410554 h 1603275"/>
                    <a:gd name="connsiteX12" fmla="*/ 237826 w 303434"/>
                    <a:gd name="connsiteY12" fmla="*/ 1549969 h 1603275"/>
                    <a:gd name="connsiteX13" fmla="*/ 303434 w 303434"/>
                    <a:gd name="connsiteY13" fmla="*/ 1603275 h 1603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3434" h="1603275">
                      <a:moveTo>
                        <a:pt x="0" y="1484362"/>
                      </a:moveTo>
                      <a:lnTo>
                        <a:pt x="32804" y="1328545"/>
                      </a:lnTo>
                      <a:lnTo>
                        <a:pt x="61507" y="918500"/>
                      </a:lnTo>
                      <a:lnTo>
                        <a:pt x="69708" y="545360"/>
                      </a:lnTo>
                      <a:lnTo>
                        <a:pt x="90210" y="237826"/>
                      </a:lnTo>
                      <a:lnTo>
                        <a:pt x="98411" y="36904"/>
                      </a:lnTo>
                      <a:lnTo>
                        <a:pt x="110712" y="0"/>
                      </a:lnTo>
                      <a:lnTo>
                        <a:pt x="131215" y="86109"/>
                      </a:lnTo>
                      <a:lnTo>
                        <a:pt x="139416" y="356739"/>
                      </a:lnTo>
                      <a:lnTo>
                        <a:pt x="155817" y="766784"/>
                      </a:lnTo>
                      <a:lnTo>
                        <a:pt x="172219" y="1131724"/>
                      </a:lnTo>
                      <a:lnTo>
                        <a:pt x="196822" y="1410554"/>
                      </a:lnTo>
                      <a:lnTo>
                        <a:pt x="237826" y="1549969"/>
                      </a:lnTo>
                      <a:lnTo>
                        <a:pt x="303434" y="1603275"/>
                      </a:lnTo>
                    </a:path>
                  </a:pathLst>
                </a:custGeom>
                <a:ln w="38100">
                  <a:solidFill>
                    <a:srgbClr val="00206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250" dirty="0"/>
                </a:p>
              </p:txBody>
            </p:sp>
            <p:sp>
              <p:nvSpPr>
                <p:cNvPr id="138" name="Freeform 137"/>
                <p:cNvSpPr/>
                <p:nvPr/>
              </p:nvSpPr>
              <p:spPr>
                <a:xfrm>
                  <a:off x="11956908" y="5711925"/>
                  <a:ext cx="225524" cy="0"/>
                </a:xfrm>
                <a:custGeom>
                  <a:avLst/>
                  <a:gdLst>
                    <a:gd name="connsiteX0" fmla="*/ 0 w 225524"/>
                    <a:gd name="connsiteY0" fmla="*/ 0 h 0"/>
                    <a:gd name="connsiteX1" fmla="*/ 225524 w 225524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5524">
                      <a:moveTo>
                        <a:pt x="0" y="0"/>
                      </a:moveTo>
                      <a:lnTo>
                        <a:pt x="225524" y="0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250" dirty="0"/>
                </a:p>
              </p:txBody>
            </p:sp>
          </p:grpSp>
        </p:grpSp>
        <p:sp>
          <p:nvSpPr>
            <p:cNvPr id="123" name="Rectangle 122"/>
            <p:cNvSpPr/>
            <p:nvPr/>
          </p:nvSpPr>
          <p:spPr>
            <a:xfrm>
              <a:off x="3276600" y="4571999"/>
              <a:ext cx="562890" cy="344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kern="0" dirty="0">
                  <a:solidFill>
                    <a:srgbClr val="002060"/>
                  </a:solidFill>
                  <a:latin typeface="Arial" charset="0"/>
                  <a:ea typeface="ＭＳ Ｐゴシック" pitchFamily="1" charset="-128"/>
                </a:rPr>
                <a:t>fast</a:t>
              </a:r>
              <a:endParaRPr lang="en-US" sz="1500" dirty="0">
                <a:solidFill>
                  <a:srgbClr val="00206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057400" y="4571999"/>
              <a:ext cx="651803" cy="3447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kern="0" dirty="0">
                  <a:solidFill>
                    <a:srgbClr val="FF0000"/>
                  </a:solidFill>
                  <a:latin typeface="Arial" charset="0"/>
                  <a:ea typeface="ＭＳ Ｐゴシック" pitchFamily="1" charset="-128"/>
                </a:rPr>
                <a:t>slow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272688" y="3723501"/>
              <a:ext cx="1381917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500" b="1" kern="0" dirty="0">
                  <a:solidFill>
                    <a:srgbClr val="064308"/>
                  </a:solidFill>
                  <a:latin typeface="Arial" charset="0"/>
                  <a:ea typeface="ＭＳ Ｐゴシック" pitchFamily="1" charset="-128"/>
                </a:rPr>
                <a:t>reduced</a:t>
              </a:r>
            </a:p>
            <a:p>
              <a:pPr algn="ctr"/>
              <a:r>
                <a:rPr lang="en-US" sz="1500" b="1" kern="0" dirty="0">
                  <a:solidFill>
                    <a:srgbClr val="064308"/>
                  </a:solidFill>
                  <a:latin typeface="Arial" charset="0"/>
                  <a:ea typeface="ＭＳ Ｐゴシック" pitchFamily="1" charset="-128"/>
                </a:rPr>
                <a:t>(differential</a:t>
              </a:r>
              <a:r>
                <a:rPr lang="en-US" sz="1500" b="1" kern="0" dirty="0">
                  <a:solidFill>
                    <a:srgbClr val="002060"/>
                  </a:solidFill>
                  <a:latin typeface="Arial" charset="0"/>
                  <a:ea typeface="ＭＳ Ｐゴシック" pitchFamily="1" charset="-128"/>
                </a:rPr>
                <a:t>)</a:t>
              </a:r>
              <a:endParaRPr lang="en-US" sz="1500" dirty="0">
                <a:solidFill>
                  <a:srgbClr val="002060"/>
                </a:solidFill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H="1">
              <a:off x="2895600" y="3886200"/>
              <a:ext cx="609600" cy="762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/>
          <p:cNvSpPr/>
          <p:nvPr/>
        </p:nvSpPr>
        <p:spPr>
          <a:xfrm>
            <a:off x="3764113" y="4454480"/>
            <a:ext cx="418704" cy="352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88" b="1" kern="0" dirty="0">
                <a:ea typeface="ＭＳ Ｐゴシック" pitchFamily="1" charset="-128"/>
              </a:rPr>
              <a:t>E</a:t>
            </a:r>
            <a:r>
              <a:rPr lang="en-US" sz="1688" b="1" kern="0" dirty="0">
                <a:latin typeface="Symbol" pitchFamily="18" charset="2"/>
                <a:ea typeface="ＭＳ Ｐゴシック" pitchFamily="1" charset="-128"/>
              </a:rPr>
              <a:t>g</a:t>
            </a:r>
            <a:endParaRPr lang="en-US" sz="1688" dirty="0"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724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A novel twists – what if we put two degraders into a plunger device? 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76300" y="1219200"/>
            <a:ext cx="7391400" cy="4125631"/>
            <a:chOff x="81083" y="4178242"/>
            <a:chExt cx="4600575" cy="2330014"/>
          </a:xfrm>
        </p:grpSpPr>
        <p:grpSp>
          <p:nvGrpSpPr>
            <p:cNvPr id="6" name="Group 5"/>
            <p:cNvGrpSpPr/>
            <p:nvPr/>
          </p:nvGrpSpPr>
          <p:grpSpPr>
            <a:xfrm>
              <a:off x="81083" y="4178242"/>
              <a:ext cx="4600575" cy="2330014"/>
              <a:chOff x="81083" y="4178242"/>
              <a:chExt cx="4600575" cy="233001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83" y="4374656"/>
                <a:ext cx="4600575" cy="2133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93365" y="4178242"/>
                <a:ext cx="527422" cy="295497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rgbClr val="002060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2800" b="1" baseline="30000" dirty="0" smtClean="0">
                    <a:solidFill>
                      <a:schemeClr val="tx1"/>
                    </a:solidFill>
                  </a:rPr>
                  <a:t>17</a:t>
                </a:r>
                <a:r>
                  <a:rPr lang="en-US" sz="2800" b="1" dirty="0" smtClean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2" name="Title 3"/>
              <p:cNvSpPr txBox="1">
                <a:spLocks/>
              </p:cNvSpPr>
              <p:nvPr/>
            </p:nvSpPr>
            <p:spPr>
              <a:xfrm>
                <a:off x="783694" y="4476861"/>
                <a:ext cx="1141077" cy="628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>
                <a:lvl1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 b="0" i="0" kern="1200">
                    <a:solidFill>
                      <a:srgbClr val="18453B"/>
                    </a:solidFill>
                    <a:latin typeface="Gotham-Bold"/>
                    <a:ea typeface="ＭＳ Ｐゴシック" charset="-128"/>
                    <a:cs typeface="Gotham-Bold"/>
                  </a:defRPr>
                </a:lvl1pPr>
                <a:lvl2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2pPr>
                <a:lvl3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3pPr>
                <a:lvl4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4pPr>
                <a:lvl5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5pPr>
                <a:lvl6pPr marL="4572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6pPr>
                <a:lvl7pPr marL="9144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7pPr>
                <a:lvl8pPr marL="13716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8pPr>
                <a:lvl9pPr marL="18288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/>
                <a:r>
                  <a:rPr lang="en-US" sz="1800" dirty="0" smtClean="0">
                    <a:solidFill>
                      <a:schemeClr val="tx1"/>
                    </a:solidFill>
                    <a:latin typeface="Symbol" panose="05050102010706020507" pitchFamily="18" charset="2"/>
                  </a:rPr>
                  <a:t>t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=528(21)</a:t>
                </a:r>
                <a:r>
                  <a:rPr lang="en-US" sz="1800" dirty="0" err="1" smtClean="0">
                    <a:solidFill>
                      <a:schemeClr val="tx1"/>
                    </a:solidFill>
                  </a:rPr>
                  <a:t>ps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800" dirty="0" smtClean="0">
                    <a:solidFill>
                      <a:schemeClr val="tx1"/>
                    </a:solidFill>
                  </a:rPr>
                  <a:t>for 1/2</a:t>
                </a:r>
                <a:r>
                  <a:rPr lang="en-US" sz="1800" baseline="30000" dirty="0" smtClean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13" name="Title 3"/>
              <p:cNvSpPr txBox="1">
                <a:spLocks/>
              </p:cNvSpPr>
              <p:nvPr/>
            </p:nvSpPr>
            <p:spPr>
              <a:xfrm>
                <a:off x="2623362" y="5241110"/>
                <a:ext cx="874377" cy="62853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algn="l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 b="0" i="0" kern="1200">
                    <a:solidFill>
                      <a:srgbClr val="18453B"/>
                    </a:solidFill>
                    <a:latin typeface="Gotham-Bold"/>
                    <a:ea typeface="ＭＳ Ｐゴシック" charset="-128"/>
                    <a:cs typeface="Gotham-Bold"/>
                  </a:defRPr>
                </a:lvl1pPr>
                <a:lvl2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2pPr>
                <a:lvl3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3pPr>
                <a:lvl4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4pPr>
                <a:lvl5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5pPr>
                <a:lvl6pPr marL="4572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6pPr>
                <a:lvl7pPr marL="9144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7pPr>
                <a:lvl8pPr marL="13716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8pPr>
                <a:lvl9pPr marL="18288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Gotham Book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/>
                <a:r>
                  <a:rPr lang="en-US" sz="1800" dirty="0" smtClean="0">
                    <a:solidFill>
                      <a:schemeClr val="tx1"/>
                    </a:solidFill>
                  </a:rPr>
                  <a:t>22(3)</a:t>
                </a:r>
                <a:r>
                  <a:rPr lang="en-US" sz="1800" dirty="0" err="1" smtClean="0">
                    <a:solidFill>
                      <a:schemeClr val="tx1"/>
                    </a:solidFill>
                  </a:rPr>
                  <a:t>ps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1800" dirty="0" smtClean="0">
                    <a:solidFill>
                      <a:schemeClr val="tx1"/>
                    </a:solidFill>
                  </a:rPr>
                  <a:t>for 5/2</a:t>
                </a:r>
                <a:r>
                  <a:rPr lang="en-US" sz="1800" baseline="30000" dirty="0" smtClean="0">
                    <a:solidFill>
                      <a:schemeClr val="tx1"/>
                    </a:solidFill>
                  </a:rPr>
                  <a:t>+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783694" y="5105400"/>
              <a:ext cx="1045106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5800" y="5494706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measure two very different lifetimes in one shot with one setting: Need less beam time!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03386" y="6466120"/>
            <a:ext cx="5140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</a:rPr>
              <a:t>K. Whitmore et al., Phys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. Rev. C 91, 041303(R) (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</a:rPr>
              <a:t>2015)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56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6135163" cy="410929"/>
          </a:xfrm>
        </p:spPr>
        <p:txBody>
          <a:bodyPr/>
          <a:lstStyle/>
          <a:p>
            <a:pPr lvl="0"/>
            <a:r>
              <a:rPr lang="en-US" sz="2700" dirty="0" smtClean="0">
                <a:ea typeface="ＭＳ Ｐゴシック" pitchFamily="1" charset="-128"/>
              </a:rPr>
              <a:t>Fast-timing Clocking a transition directly</a:t>
            </a:r>
            <a:endParaRPr lang="en-US" sz="27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5540220" cy="37722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914400"/>
            <a:ext cx="5170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http://nuclear.fis.ucm.es/fasttiming/timing.html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88" y="4068726"/>
            <a:ext cx="4836241" cy="27892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" y="5402759"/>
            <a:ext cx="39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Some results out for rare isotope experiments – very nice for ns lifetimes but not so precise yet for sub nanosecond regime</a:t>
            </a:r>
            <a:endParaRPr lang="en-US" sz="18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16" y="838200"/>
            <a:ext cx="3886083" cy="2005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456145" y="3385360"/>
            <a:ext cx="3771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J. M.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egis et al., NIM A 622, 83 (2010)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08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37" y="52020"/>
            <a:ext cx="6814259" cy="410929"/>
          </a:xfrm>
        </p:spPr>
        <p:txBody>
          <a:bodyPr/>
          <a:lstStyle/>
          <a:p>
            <a:pPr lvl="0"/>
            <a:r>
              <a:rPr lang="en-US" sz="2700" dirty="0" smtClean="0">
                <a:ea typeface="ＭＳ Ｐゴシック" pitchFamily="1" charset="-128"/>
              </a:rPr>
              <a:t>Fast-timing</a:t>
            </a:r>
            <a:endParaRPr lang="en-US" sz="27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/>
          <a:stretch/>
        </p:blipFill>
        <p:spPr>
          <a:xfrm>
            <a:off x="457200" y="1828800"/>
            <a:ext cx="5212446" cy="361170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97902"/>
            <a:ext cx="2194750" cy="5273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31986" y="6466120"/>
            <a:ext cx="4835814" cy="34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</a:rPr>
              <a:t>J.-M. Regis et al., Phys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. Rev. C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</a:rPr>
              <a:t>95, 054319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</a:rPr>
              <a:t>2017)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94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03617" y="-272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Electromagnetic transition </a:t>
            </a:r>
            <a:r>
              <a:rPr lang="en-US" altLang="en-US" dirty="0" smtClean="0"/>
              <a:t>strength and relation to lifetimes</a:t>
            </a:r>
            <a:endParaRPr lang="en-US" alt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266700" y="2057400"/>
            <a:ext cx="3962400" cy="4214258"/>
            <a:chOff x="266700" y="1905000"/>
            <a:chExt cx="3962400" cy="4214258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" y="1957942"/>
              <a:ext cx="3962400" cy="416131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33400" y="1905000"/>
              <a:ext cx="3505200" cy="1554480"/>
            </a:xfrm>
            <a:prstGeom prst="rect">
              <a:avLst/>
            </a:prstGeom>
            <a:solidFill>
              <a:srgbClr val="FF99FF">
                <a:alpha val="25882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48200" y="2057400"/>
            <a:ext cx="3917276" cy="3055295"/>
            <a:chOff x="4648200" y="1981200"/>
            <a:chExt cx="3917276" cy="3055295"/>
          </a:xfrm>
        </p:grpSpPr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5715000" y="4038600"/>
              <a:ext cx="1219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endParaRPr lang="en-US" altLang="en-US"/>
            </a:p>
          </p:txBody>
        </p:sp>
        <p:pic>
          <p:nvPicPr>
            <p:cNvPr id="3" name="Picture 2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3"/>
            <a:stretch/>
          </p:blipFill>
          <p:spPr>
            <a:xfrm>
              <a:off x="4648200" y="2087431"/>
              <a:ext cx="3917276" cy="2949064"/>
            </a:xfrm>
            <a:prstGeom prst="rect">
              <a:avLst/>
            </a:prstGeom>
          </p:spPr>
        </p:pic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4743450" y="1981200"/>
              <a:ext cx="3505200" cy="822960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25882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84" y="5486400"/>
            <a:ext cx="1190791" cy="3810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90040" y="5334000"/>
            <a:ext cx="3273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Partial half-life that includes branching ratios, E</a:t>
            </a:r>
            <a:r>
              <a:rPr lang="en-US" sz="1400" dirty="0" smtClean="0">
                <a:sym typeface="Symbol" panose="05050102010706020507" pitchFamily="18" charset="2"/>
              </a:rPr>
              <a:t>/M’ fractions, conversion coefficients, …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-34746" y="1066800"/>
            <a:ext cx="247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Reduced transition strength</a:t>
            </a:r>
            <a:endParaRPr lang="en-US" sz="1800" dirty="0" smtClean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153110"/>
            <a:ext cx="2228607" cy="483842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86" y="890354"/>
            <a:ext cx="3871605" cy="8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88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What are transition strength good for? Example: Even-even nuclei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28" y="905900"/>
            <a:ext cx="2843143" cy="14329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6" y="2438400"/>
            <a:ext cx="7198208" cy="384722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grpSp>
        <p:nvGrpSpPr>
          <p:cNvPr id="28" name="Group 27"/>
          <p:cNvGrpSpPr/>
          <p:nvPr/>
        </p:nvGrpSpPr>
        <p:grpSpPr>
          <a:xfrm>
            <a:off x="1325427" y="3516868"/>
            <a:ext cx="4824948" cy="1740932"/>
            <a:chOff x="1325427" y="3516868"/>
            <a:chExt cx="4824948" cy="1740932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4191000" y="3873214"/>
              <a:ext cx="0" cy="7620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3048000" y="4214455"/>
              <a:ext cx="0" cy="7620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2286000" y="4495800"/>
              <a:ext cx="0" cy="7620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1905000" y="4495800"/>
              <a:ext cx="0" cy="7620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325427" y="412646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N=20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67938" y="412646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N=28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9655" y="3884882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N=50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79624" y="399268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N=126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60005" y="351686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N=82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5715000" y="4495800"/>
              <a:ext cx="0" cy="762000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552" name="TextBox 23551"/>
          <p:cNvSpPr txBox="1"/>
          <p:nvPr/>
        </p:nvSpPr>
        <p:spPr>
          <a:xfrm>
            <a:off x="112494" y="1217098"/>
            <a:ext cx="6047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WU: </a:t>
            </a:r>
            <a:r>
              <a:rPr lang="en-US" sz="2000" dirty="0" err="1" smtClean="0"/>
              <a:t>Weisskopf</a:t>
            </a:r>
            <a:r>
              <a:rPr lang="en-US" sz="2000" dirty="0" smtClean="0"/>
              <a:t> unit – estimate of what the transition strength in a nucleus with mass A would be if the transition was mediated by a single particle </a:t>
            </a:r>
            <a:endParaRPr lang="en-US" sz="2000" dirty="0"/>
          </a:p>
        </p:txBody>
      </p:sp>
      <p:sp>
        <p:nvSpPr>
          <p:cNvPr id="23553" name="TextBox 23552"/>
          <p:cNvSpPr txBox="1"/>
          <p:nvPr/>
        </p:nvSpPr>
        <p:spPr>
          <a:xfrm>
            <a:off x="112494" y="6385135"/>
            <a:ext cx="834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between shell closures, the nuclei exhibit collectivity (vibrational or deformed)</a:t>
            </a:r>
            <a:endParaRPr 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Transition strength and moments from </a:t>
            </a:r>
            <a:r>
              <a:rPr lang="en-US" altLang="en-US" dirty="0" err="1" smtClean="0"/>
              <a:t>Coulex</a:t>
            </a:r>
            <a:endParaRPr lang="en-US" altLang="en-US" dirty="0" smtClean="0"/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8458200" cy="5292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47744" y="6515981"/>
            <a:ext cx="3186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 W.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Korten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Saclay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28600" y="3810000"/>
            <a:ext cx="8763000" cy="685800"/>
          </a:xfrm>
          <a:prstGeom prst="rect">
            <a:avLst/>
          </a:prstGeom>
          <a:solidFill>
            <a:srgbClr val="66FF66">
              <a:alpha val="3098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4" t="20156" b="66887"/>
          <a:stretch/>
        </p:blipFill>
        <p:spPr>
          <a:xfrm>
            <a:off x="5562600" y="2119630"/>
            <a:ext cx="2209800" cy="68580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8" t="20156" r="49549" b="66887"/>
          <a:stretch/>
        </p:blipFill>
        <p:spPr>
          <a:xfrm>
            <a:off x="2667000" y="2133600"/>
            <a:ext cx="1066800" cy="685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733800" y="2209800"/>
            <a:ext cx="876300" cy="381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772400" y="2286000"/>
            <a:ext cx="838200" cy="381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8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How can we probe this in an experiment …</a:t>
            </a:r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41" y="1085058"/>
            <a:ext cx="6597717" cy="54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04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Shape coexistence in neutron-rich </a:t>
            </a:r>
            <a:r>
              <a:rPr lang="en-US" altLang="en-US" dirty="0" err="1" smtClean="0"/>
              <a:t>Sr</a:t>
            </a:r>
            <a:r>
              <a:rPr lang="en-US" altLang="en-US" dirty="0" smtClean="0"/>
              <a:t> isotopes at N=60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 sudden onset of collectivity has been observed for neutron-rich </a:t>
            </a:r>
            <a:r>
              <a:rPr lang="en-US" sz="2200" dirty="0" err="1" smtClean="0"/>
              <a:t>Zr</a:t>
            </a:r>
            <a:r>
              <a:rPr lang="en-US" sz="2200" dirty="0" smtClean="0"/>
              <a:t> and </a:t>
            </a:r>
            <a:r>
              <a:rPr lang="en-US" sz="2200" dirty="0" err="1" smtClean="0"/>
              <a:t>Sr</a:t>
            </a:r>
            <a:r>
              <a:rPr lang="en-US" sz="2200" dirty="0" smtClean="0"/>
              <a:t> nuclei at N=60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Furthermore, low-lying excited 0</a:t>
            </a:r>
            <a:r>
              <a:rPr lang="en-US" sz="2200" baseline="30000" dirty="0" smtClean="0"/>
              <a:t>+</a:t>
            </a:r>
            <a:r>
              <a:rPr lang="en-US" sz="2200" dirty="0" smtClean="0"/>
              <a:t> states have been observed that may differ in shape from the ground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</a:t>
            </a:r>
            <a:r>
              <a:rPr lang="en-US" sz="2200" dirty="0" smtClean="0"/>
              <a:t> Perform low-energy Coulomb excitation and measure transition strength (measure of collectivity) and moments (shape)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aseline="30000" dirty="0" smtClean="0"/>
              <a:t>96,98</a:t>
            </a:r>
            <a:r>
              <a:rPr lang="en-US" sz="2200" dirty="0" smtClean="0"/>
              <a:t>Sr radioactive beam at ~275 MeV</a:t>
            </a:r>
            <a:r>
              <a:rPr lang="en-US" sz="2200" dirty="0"/>
              <a:t> </a:t>
            </a:r>
            <a:r>
              <a:rPr lang="en-US" sz="2200" dirty="0" smtClean="0"/>
              <a:t>was provided at ISOLDE CERN (intensities: high 10</a:t>
            </a:r>
            <a:r>
              <a:rPr lang="en-US" sz="2200" baseline="30000" dirty="0" smtClean="0"/>
              <a:t>3</a:t>
            </a:r>
            <a:r>
              <a:rPr lang="en-US" sz="2200" dirty="0" smtClean="0"/>
              <a:t> and mid 10</a:t>
            </a:r>
            <a:r>
              <a:rPr lang="en-US" sz="2200" baseline="30000" dirty="0" smtClean="0"/>
              <a:t>4</a:t>
            </a:r>
            <a:r>
              <a:rPr lang="en-US" sz="2200" dirty="0" smtClean="0"/>
              <a:t>pps). The Coulomb excitation was tagged through the </a:t>
            </a:r>
            <a:r>
              <a:rPr lang="en-US" sz="2200" dirty="0" smtClean="0">
                <a:sym typeface="Symbol" panose="05050102010706020507" pitchFamily="18" charset="2"/>
              </a:rPr>
              <a:t>-ray decays of the populated states. B(E2) strengths and moments were deduced from coupled-channels fits (GOSIA)</a:t>
            </a:r>
            <a:r>
              <a:rPr lang="en-US" sz="2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430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Transition strength and moments from Coulomb excitation</a:t>
            </a:r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/>
          <a:stretch/>
        </p:blipFill>
        <p:spPr>
          <a:xfrm>
            <a:off x="566909" y="976243"/>
            <a:ext cx="8086381" cy="328947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"/>
          <a:stretch/>
        </p:blipFill>
        <p:spPr>
          <a:xfrm>
            <a:off x="139280" y="4331997"/>
            <a:ext cx="3074240" cy="2522538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5" b="44457"/>
          <a:stretch/>
        </p:blipFill>
        <p:spPr>
          <a:xfrm>
            <a:off x="5156542" y="813240"/>
            <a:ext cx="3496748" cy="46332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4" y="4343400"/>
            <a:ext cx="5649799" cy="220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7744" y="6515981"/>
            <a:ext cx="3186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 W.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Korten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Saclay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6" r="72735" b="34079"/>
          <a:stretch/>
        </p:blipFill>
        <p:spPr>
          <a:xfrm>
            <a:off x="156723" y="4267200"/>
            <a:ext cx="838200" cy="2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35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heme/theme1.xml><?xml version="1.0" encoding="utf-8"?>
<a:theme xmlns:a="http://schemas.openxmlformats.org/drawingml/2006/main" name="19_Microsoft Office 98">
  <a:themeElements>
    <a:clrScheme name="Microsoft Office 98 8">
      <a:dk1>
        <a:srgbClr val="000000"/>
      </a:dk1>
      <a:lt1>
        <a:srgbClr val="FFFFFF"/>
      </a:lt1>
      <a:dk2>
        <a:srgbClr val="1F1DE8"/>
      </a:dk2>
      <a:lt2>
        <a:srgbClr val="007469"/>
      </a:lt2>
      <a:accent1>
        <a:srgbClr val="FC0128"/>
      </a:accent1>
      <a:accent2>
        <a:srgbClr val="CF16CE"/>
      </a:accent2>
      <a:accent3>
        <a:srgbClr val="FFFFFF"/>
      </a:accent3>
      <a:accent4>
        <a:srgbClr val="000000"/>
      </a:accent4>
      <a:accent5>
        <a:srgbClr val="FDAAAC"/>
      </a:accent5>
      <a:accent6>
        <a:srgbClr val="BB13BA"/>
      </a:accent6>
      <a:hlink>
        <a:srgbClr val="F39FD1"/>
      </a:hlink>
      <a:folHlink>
        <a:srgbClr val="7C0F59"/>
      </a:folHlink>
    </a:clrScheme>
    <a:fontScheme name="19_Microsoft Office 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8">
        <a:dk1>
          <a:srgbClr val="000000"/>
        </a:dk1>
        <a:lt1>
          <a:srgbClr val="FFFFFF"/>
        </a:lt1>
        <a:dk2>
          <a:srgbClr val="1F1DE8"/>
        </a:dk2>
        <a:lt2>
          <a:srgbClr val="007469"/>
        </a:lt2>
        <a:accent1>
          <a:srgbClr val="FC0128"/>
        </a:accent1>
        <a:accent2>
          <a:srgbClr val="CF16CE"/>
        </a:accent2>
        <a:accent3>
          <a:srgbClr val="FFFFFF"/>
        </a:accent3>
        <a:accent4>
          <a:srgbClr val="000000"/>
        </a:accent4>
        <a:accent5>
          <a:srgbClr val="FDAAAC"/>
        </a:accent5>
        <a:accent6>
          <a:srgbClr val="BB13BA"/>
        </a:accent6>
        <a:hlink>
          <a:srgbClr val="F39FD1"/>
        </a:hlink>
        <a:folHlink>
          <a:srgbClr val="7C0F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28099</TotalTime>
  <Pages>23</Pages>
  <Words>1853</Words>
  <Application>Microsoft Office PowerPoint</Application>
  <PresentationFormat>Overhead</PresentationFormat>
  <Paragraphs>201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MS PGothic</vt:lpstr>
      <vt:lpstr>Arial</vt:lpstr>
      <vt:lpstr>Gotham-Bold</vt:lpstr>
      <vt:lpstr>Helvetica</vt:lpstr>
      <vt:lpstr>Symbol</vt:lpstr>
      <vt:lpstr>Times New Roman</vt:lpstr>
      <vt:lpstr>Wingdings</vt:lpstr>
      <vt:lpstr>ヒラギノ角ゴ Pro W3</vt:lpstr>
      <vt:lpstr>19_Microsoft Office 98</vt:lpstr>
      <vt:lpstr>Electromagnetic transition strengths as indicators of collectivity  Alexandra Gade</vt:lpstr>
      <vt:lpstr>Outline</vt:lpstr>
      <vt:lpstr>Electromagnetic transition strength</vt:lpstr>
      <vt:lpstr>Electromagnetic transition strength and relation to lifetimes</vt:lpstr>
      <vt:lpstr>What are transition strength good for? Example: Even-even nuclei</vt:lpstr>
      <vt:lpstr>Transition strength and moments from Coulex</vt:lpstr>
      <vt:lpstr>How can we probe this in an experiment …</vt:lpstr>
      <vt:lpstr>Shape coexistence in neutron-rich Sr isotopes at N=60</vt:lpstr>
      <vt:lpstr>Transition strength and moments from Coulomb excitation</vt:lpstr>
      <vt:lpstr>Shape coexistence in neutron-rich Sr isotopes at N=60</vt:lpstr>
      <vt:lpstr>Shape coexistence in neutron-rich Sr isotopes at N=60</vt:lpstr>
      <vt:lpstr>For 96Sr and 98Sr: 98Sr is a lot more collective than 96Sr, is deformed, and has shape coexistence</vt:lpstr>
      <vt:lpstr>Single-step Coulomb excitation of neutron-deficient Sn isotopes</vt:lpstr>
      <vt:lpstr>Collectivity of neutron-deficient Sn isotopes</vt:lpstr>
      <vt:lpstr>Intermediate-energy Coulomb excitation – -rays tag the inelastic process</vt:lpstr>
      <vt:lpstr>Collectivity of neutron-deficient Sn isotopes</vt:lpstr>
      <vt:lpstr>Status of the knowledge of quadrupole collectivity for Sn nuclei to date</vt:lpstr>
      <vt:lpstr>Transition strength in 106Cd – not radioactive, but rare (1.25% abundance)</vt:lpstr>
      <vt:lpstr>106Cd</vt:lpstr>
      <vt:lpstr>Transfer reactions with HELIOS – single-particle neutron energies outside of 136Xe</vt:lpstr>
      <vt:lpstr>106Cd</vt:lpstr>
      <vt:lpstr>106Cd</vt:lpstr>
      <vt:lpstr>106Cd</vt:lpstr>
      <vt:lpstr>Configuration coexistence in 44S</vt:lpstr>
      <vt:lpstr>Reduced collectivity in 44S</vt:lpstr>
      <vt:lpstr>Precision excited-state lifetimes: The Recoil Distance Doppler-Shift (RDDS) method</vt:lpstr>
      <vt:lpstr>Lifetimes measured with a plunger device</vt:lpstr>
      <vt:lpstr>44S – an unusual 4+ isomer</vt:lpstr>
      <vt:lpstr>Experimental considerations</vt:lpstr>
      <vt:lpstr>Related review articles</vt:lpstr>
      <vt:lpstr>PowerPoint Presentation</vt:lpstr>
      <vt:lpstr>Novel approaches – a new plunger and clocking transitions directly</vt:lpstr>
      <vt:lpstr>Excited-state lifetime measurements  with TRIPLEX</vt:lpstr>
      <vt:lpstr>A novel twists – what if we put two degraders into a plunger device? </vt:lpstr>
      <vt:lpstr>Fast-timing Clocking a transition directly</vt:lpstr>
      <vt:lpstr>Fast-timing</vt:lpstr>
    </vt:vector>
  </TitlesOfParts>
  <Company>NSCL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Exotic Beam Summer School</dc:title>
  <dc:subject>Experimental techniques I</dc:subject>
  <dc:creator>Alexandra Gade</dc:creator>
  <cp:keywords/>
  <dc:description/>
  <cp:lastModifiedBy>Alex Gade</cp:lastModifiedBy>
  <cp:revision>1209</cp:revision>
  <cp:lastPrinted>2017-07-02T19:05:14Z</cp:lastPrinted>
  <dcterms:created xsi:type="dcterms:W3CDTF">1998-04-17T13:46:21Z</dcterms:created>
  <dcterms:modified xsi:type="dcterms:W3CDTF">2017-07-13T06:58:00Z</dcterms:modified>
</cp:coreProperties>
</file>